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6"/>
  </p:notesMasterIdLst>
  <p:sldIdLst>
    <p:sldId id="285" r:id="rId2"/>
    <p:sldId id="291" r:id="rId3"/>
    <p:sldId id="290" r:id="rId4"/>
    <p:sldId id="353" r:id="rId5"/>
    <p:sldId id="302" r:id="rId6"/>
    <p:sldId id="334" r:id="rId7"/>
    <p:sldId id="345" r:id="rId8"/>
    <p:sldId id="346" r:id="rId9"/>
    <p:sldId id="347" r:id="rId10"/>
    <p:sldId id="348" r:id="rId11"/>
    <p:sldId id="349" r:id="rId12"/>
    <p:sldId id="256" r:id="rId13"/>
    <p:sldId id="257" r:id="rId14"/>
    <p:sldId id="258" r:id="rId15"/>
    <p:sldId id="259" r:id="rId16"/>
    <p:sldId id="260" r:id="rId17"/>
    <p:sldId id="262" r:id="rId18"/>
    <p:sldId id="264" r:id="rId19"/>
    <p:sldId id="261" r:id="rId20"/>
    <p:sldId id="263" r:id="rId21"/>
    <p:sldId id="265" r:id="rId22"/>
    <p:sldId id="269" r:id="rId23"/>
    <p:sldId id="270" r:id="rId24"/>
    <p:sldId id="271" r:id="rId25"/>
    <p:sldId id="272" r:id="rId26"/>
    <p:sldId id="287" r:id="rId27"/>
    <p:sldId id="273" r:id="rId28"/>
    <p:sldId id="274" r:id="rId29"/>
    <p:sldId id="288" r:id="rId30"/>
    <p:sldId id="275" r:id="rId31"/>
    <p:sldId id="276" r:id="rId32"/>
    <p:sldId id="289" r:id="rId33"/>
    <p:sldId id="351" r:id="rId34"/>
    <p:sldId id="286" r:id="rId3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94660"/>
  </p:normalViewPr>
  <p:slideViewPr>
    <p:cSldViewPr snapToGrid="0" showGuides="1">
      <p:cViewPr varScale="1">
        <p:scale>
          <a:sx n="62" d="100"/>
          <a:sy n="62" d="100"/>
        </p:scale>
        <p:origin x="640" y="56"/>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04AC67-DD4A-48CB-B9AD-14B0829F3B0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8F299FD-5055-478B-821F-3B4D8339EC68}">
      <dgm:prSet/>
      <dgm:spPr/>
      <dgm:t>
        <a:bodyPr/>
        <a:lstStyle/>
        <a:p>
          <a:r>
            <a:rPr lang="en-US" baseline="0"/>
            <a:t>SOCIAL IMPACT</a:t>
          </a:r>
          <a:endParaRPr lang="en-US"/>
        </a:p>
      </dgm:t>
    </dgm:pt>
    <dgm:pt modelId="{7101930B-E342-4CCA-905D-992618746D7F}" type="parTrans" cxnId="{F66D976A-EF4D-48E1-9C21-3E694C2333DA}">
      <dgm:prSet/>
      <dgm:spPr/>
      <dgm:t>
        <a:bodyPr/>
        <a:lstStyle/>
        <a:p>
          <a:endParaRPr lang="en-US"/>
        </a:p>
      </dgm:t>
    </dgm:pt>
    <dgm:pt modelId="{FCE0F755-FBC7-408C-9115-BAD8F2C62D23}" type="sibTrans" cxnId="{F66D976A-EF4D-48E1-9C21-3E694C2333DA}">
      <dgm:prSet/>
      <dgm:spPr/>
      <dgm:t>
        <a:bodyPr/>
        <a:lstStyle/>
        <a:p>
          <a:endParaRPr lang="en-US"/>
        </a:p>
      </dgm:t>
    </dgm:pt>
    <dgm:pt modelId="{71D2D470-4E86-448D-9A4E-D58C4A28CC22}">
      <dgm:prSet/>
      <dgm:spPr/>
      <dgm:t>
        <a:bodyPr/>
        <a:lstStyle/>
        <a:p>
          <a:r>
            <a:rPr lang="en-US" baseline="0"/>
            <a:t>BRANDING THE IMPACT</a:t>
          </a:r>
          <a:endParaRPr lang="en-US"/>
        </a:p>
      </dgm:t>
    </dgm:pt>
    <dgm:pt modelId="{FDF634B7-F4EC-407A-A6BF-2D52EE9A5AAA}" type="parTrans" cxnId="{106C73E6-2610-46E8-AAFD-8FAA5D350B9D}">
      <dgm:prSet/>
      <dgm:spPr/>
      <dgm:t>
        <a:bodyPr/>
        <a:lstStyle/>
        <a:p>
          <a:endParaRPr lang="en-US"/>
        </a:p>
      </dgm:t>
    </dgm:pt>
    <dgm:pt modelId="{27912D43-2570-4DB1-AA00-CDA1BC43116C}" type="sibTrans" cxnId="{106C73E6-2610-46E8-AAFD-8FAA5D350B9D}">
      <dgm:prSet/>
      <dgm:spPr/>
      <dgm:t>
        <a:bodyPr/>
        <a:lstStyle/>
        <a:p>
          <a:endParaRPr lang="en-US"/>
        </a:p>
      </dgm:t>
    </dgm:pt>
    <dgm:pt modelId="{EC4AEDE3-5AAA-44A7-A6C8-395D96741CF5}">
      <dgm:prSet/>
      <dgm:spPr/>
      <dgm:t>
        <a:bodyPr/>
        <a:lstStyle/>
        <a:p>
          <a:r>
            <a:rPr lang="en-US" baseline="0"/>
            <a:t>SOCIAL IMPACT ASSESSMENT</a:t>
          </a:r>
          <a:endParaRPr lang="en-US"/>
        </a:p>
      </dgm:t>
    </dgm:pt>
    <dgm:pt modelId="{FE98E135-5243-4EE9-A242-2F713EF2E9C5}" type="parTrans" cxnId="{5AA2C757-2498-4BC3-955B-A5DA2386EB28}">
      <dgm:prSet/>
      <dgm:spPr/>
      <dgm:t>
        <a:bodyPr/>
        <a:lstStyle/>
        <a:p>
          <a:endParaRPr lang="en-US"/>
        </a:p>
      </dgm:t>
    </dgm:pt>
    <dgm:pt modelId="{2C464DF2-834B-42BF-AC3A-9FB74CB1D5DC}" type="sibTrans" cxnId="{5AA2C757-2498-4BC3-955B-A5DA2386EB28}">
      <dgm:prSet/>
      <dgm:spPr/>
      <dgm:t>
        <a:bodyPr/>
        <a:lstStyle/>
        <a:p>
          <a:endParaRPr lang="en-US"/>
        </a:p>
      </dgm:t>
    </dgm:pt>
    <dgm:pt modelId="{A3086838-207D-4765-BF98-8A191293315C}">
      <dgm:prSet/>
      <dgm:spPr/>
      <dgm:t>
        <a:bodyPr/>
        <a:lstStyle/>
        <a:p>
          <a:r>
            <a:rPr lang="en-GB" baseline="0"/>
            <a:t>BASED ON CASES AND “STORIES”</a:t>
          </a:r>
          <a:endParaRPr lang="en-US"/>
        </a:p>
      </dgm:t>
    </dgm:pt>
    <dgm:pt modelId="{1F1A0B43-7D79-442D-BC49-23EEF65828FF}" type="parTrans" cxnId="{55B25D83-42EC-408F-9688-CA614C801BDE}">
      <dgm:prSet/>
      <dgm:spPr/>
      <dgm:t>
        <a:bodyPr/>
        <a:lstStyle/>
        <a:p>
          <a:endParaRPr lang="en-US"/>
        </a:p>
      </dgm:t>
    </dgm:pt>
    <dgm:pt modelId="{BB9F5EB8-8A01-4D8A-8263-0D88427B10D2}" type="sibTrans" cxnId="{55B25D83-42EC-408F-9688-CA614C801BDE}">
      <dgm:prSet/>
      <dgm:spPr/>
      <dgm:t>
        <a:bodyPr/>
        <a:lstStyle/>
        <a:p>
          <a:endParaRPr lang="en-US"/>
        </a:p>
      </dgm:t>
    </dgm:pt>
    <dgm:pt modelId="{83B5DEC6-8C35-42A0-B5F2-ACEBC7B89AB8}" type="pres">
      <dgm:prSet presAssocID="{A804AC67-DD4A-48CB-B9AD-14B0829F3B0F}" presName="root" presStyleCnt="0">
        <dgm:presLayoutVars>
          <dgm:dir/>
          <dgm:resizeHandles val="exact"/>
        </dgm:presLayoutVars>
      </dgm:prSet>
      <dgm:spPr/>
    </dgm:pt>
    <dgm:pt modelId="{711E0217-233B-4F92-83B3-A0FB4239F6EB}" type="pres">
      <dgm:prSet presAssocID="{88F299FD-5055-478B-821F-3B4D8339EC68}" presName="compNode" presStyleCnt="0"/>
      <dgm:spPr/>
    </dgm:pt>
    <dgm:pt modelId="{B0344B69-DED9-4967-BE00-A6A3CB629158}" type="pres">
      <dgm:prSet presAssocID="{88F299FD-5055-478B-821F-3B4D8339EC68}" presName="bgRect" presStyleLbl="bgShp" presStyleIdx="0" presStyleCnt="4"/>
      <dgm:spPr/>
    </dgm:pt>
    <dgm:pt modelId="{7132B20B-2E82-4AFE-8F5A-CA666220AC24}" type="pres">
      <dgm:prSet presAssocID="{88F299FD-5055-478B-821F-3B4D8339EC6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6C883C59-AE68-4D61-9A19-7EB662CC2FA3}" type="pres">
      <dgm:prSet presAssocID="{88F299FD-5055-478B-821F-3B4D8339EC68}" presName="spaceRect" presStyleCnt="0"/>
      <dgm:spPr/>
    </dgm:pt>
    <dgm:pt modelId="{8D171D32-5151-462C-9AA1-B8DF6C1A4A32}" type="pres">
      <dgm:prSet presAssocID="{88F299FD-5055-478B-821F-3B4D8339EC68}" presName="parTx" presStyleLbl="revTx" presStyleIdx="0" presStyleCnt="4">
        <dgm:presLayoutVars>
          <dgm:chMax val="0"/>
          <dgm:chPref val="0"/>
        </dgm:presLayoutVars>
      </dgm:prSet>
      <dgm:spPr/>
    </dgm:pt>
    <dgm:pt modelId="{A7E031DD-E7D0-47F4-844F-4F17187D559E}" type="pres">
      <dgm:prSet presAssocID="{FCE0F755-FBC7-408C-9115-BAD8F2C62D23}" presName="sibTrans" presStyleCnt="0"/>
      <dgm:spPr/>
    </dgm:pt>
    <dgm:pt modelId="{DC6FC3B1-94D7-477D-8AFD-49BCD08E81F8}" type="pres">
      <dgm:prSet presAssocID="{71D2D470-4E86-448D-9A4E-D58C4A28CC22}" presName="compNode" presStyleCnt="0"/>
      <dgm:spPr/>
    </dgm:pt>
    <dgm:pt modelId="{8E7B4685-9B6C-4805-A3B2-E27626F642DB}" type="pres">
      <dgm:prSet presAssocID="{71D2D470-4E86-448D-9A4E-D58C4A28CC22}" presName="bgRect" presStyleLbl="bgShp" presStyleIdx="1" presStyleCnt="4"/>
      <dgm:spPr/>
    </dgm:pt>
    <dgm:pt modelId="{F368569B-B50C-422F-9FED-F663D2F7927F}" type="pres">
      <dgm:prSet presAssocID="{71D2D470-4E86-448D-9A4E-D58C4A28CC2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9DD86203-4369-41EE-8AF2-1B03DDA41D6A}" type="pres">
      <dgm:prSet presAssocID="{71D2D470-4E86-448D-9A4E-D58C4A28CC22}" presName="spaceRect" presStyleCnt="0"/>
      <dgm:spPr/>
    </dgm:pt>
    <dgm:pt modelId="{CBA778DC-09B0-4457-BB88-6491026A2160}" type="pres">
      <dgm:prSet presAssocID="{71D2D470-4E86-448D-9A4E-D58C4A28CC22}" presName="parTx" presStyleLbl="revTx" presStyleIdx="1" presStyleCnt="4">
        <dgm:presLayoutVars>
          <dgm:chMax val="0"/>
          <dgm:chPref val="0"/>
        </dgm:presLayoutVars>
      </dgm:prSet>
      <dgm:spPr/>
    </dgm:pt>
    <dgm:pt modelId="{99DF2C51-EEF0-405B-9FF9-BE9049607A57}" type="pres">
      <dgm:prSet presAssocID="{27912D43-2570-4DB1-AA00-CDA1BC43116C}" presName="sibTrans" presStyleCnt="0"/>
      <dgm:spPr/>
    </dgm:pt>
    <dgm:pt modelId="{19D2A853-585B-4BB9-91C0-A3F4606ED334}" type="pres">
      <dgm:prSet presAssocID="{EC4AEDE3-5AAA-44A7-A6C8-395D96741CF5}" presName="compNode" presStyleCnt="0"/>
      <dgm:spPr/>
    </dgm:pt>
    <dgm:pt modelId="{014912EF-5B98-49BB-98E9-00F4E1E54EF3}" type="pres">
      <dgm:prSet presAssocID="{EC4AEDE3-5AAA-44A7-A6C8-395D96741CF5}" presName="bgRect" presStyleLbl="bgShp" presStyleIdx="2" presStyleCnt="4"/>
      <dgm:spPr/>
    </dgm:pt>
    <dgm:pt modelId="{1A95B7FA-0DAD-4FEA-90D6-0F757423838C}" type="pres">
      <dgm:prSet presAssocID="{EC4AEDE3-5AAA-44A7-A6C8-395D96741CF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10B44416-65E1-4D0E-A1E1-44D7FC0DA4FD}" type="pres">
      <dgm:prSet presAssocID="{EC4AEDE3-5AAA-44A7-A6C8-395D96741CF5}" presName="spaceRect" presStyleCnt="0"/>
      <dgm:spPr/>
    </dgm:pt>
    <dgm:pt modelId="{C3244565-89E4-4A7F-913B-D6C90EA709DA}" type="pres">
      <dgm:prSet presAssocID="{EC4AEDE3-5AAA-44A7-A6C8-395D96741CF5}" presName="parTx" presStyleLbl="revTx" presStyleIdx="2" presStyleCnt="4">
        <dgm:presLayoutVars>
          <dgm:chMax val="0"/>
          <dgm:chPref val="0"/>
        </dgm:presLayoutVars>
      </dgm:prSet>
      <dgm:spPr/>
    </dgm:pt>
    <dgm:pt modelId="{A8F25625-C3AC-4C82-B50C-0920ED3144BD}" type="pres">
      <dgm:prSet presAssocID="{2C464DF2-834B-42BF-AC3A-9FB74CB1D5DC}" presName="sibTrans" presStyleCnt="0"/>
      <dgm:spPr/>
    </dgm:pt>
    <dgm:pt modelId="{3109DB4E-CD67-4819-B2F3-A12DB9453963}" type="pres">
      <dgm:prSet presAssocID="{A3086838-207D-4765-BF98-8A191293315C}" presName="compNode" presStyleCnt="0"/>
      <dgm:spPr/>
    </dgm:pt>
    <dgm:pt modelId="{21E2F20C-0DD1-4984-B560-2F489CC5C49F}" type="pres">
      <dgm:prSet presAssocID="{A3086838-207D-4765-BF98-8A191293315C}" presName="bgRect" presStyleLbl="bgShp" presStyleIdx="3" presStyleCnt="4"/>
      <dgm:spPr/>
    </dgm:pt>
    <dgm:pt modelId="{50C0CD6A-7EB2-451B-BCFF-97FBE905AFAF}" type="pres">
      <dgm:prSet presAssocID="{A3086838-207D-4765-BF98-8A191293315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25A7FB7A-E8B1-441A-9212-18C07DC68DE8}" type="pres">
      <dgm:prSet presAssocID="{A3086838-207D-4765-BF98-8A191293315C}" presName="spaceRect" presStyleCnt="0"/>
      <dgm:spPr/>
    </dgm:pt>
    <dgm:pt modelId="{2DB07FEA-308F-44F9-A0EE-AAFA4ADC41C5}" type="pres">
      <dgm:prSet presAssocID="{A3086838-207D-4765-BF98-8A191293315C}" presName="parTx" presStyleLbl="revTx" presStyleIdx="3" presStyleCnt="4">
        <dgm:presLayoutVars>
          <dgm:chMax val="0"/>
          <dgm:chPref val="0"/>
        </dgm:presLayoutVars>
      </dgm:prSet>
      <dgm:spPr/>
    </dgm:pt>
  </dgm:ptLst>
  <dgm:cxnLst>
    <dgm:cxn modelId="{D3561602-1175-41D9-86A0-A7C09F543B29}" type="presOf" srcId="{A804AC67-DD4A-48CB-B9AD-14B0829F3B0F}" destId="{83B5DEC6-8C35-42A0-B5F2-ACEBC7B89AB8}" srcOrd="0" destOrd="0" presId="urn:microsoft.com/office/officeart/2018/2/layout/IconVerticalSolidList"/>
    <dgm:cxn modelId="{45E5711A-977C-4FA5-8215-379ADF5D67E1}" type="presOf" srcId="{88F299FD-5055-478B-821F-3B4D8339EC68}" destId="{8D171D32-5151-462C-9AA1-B8DF6C1A4A32}" srcOrd="0" destOrd="0" presId="urn:microsoft.com/office/officeart/2018/2/layout/IconVerticalSolidList"/>
    <dgm:cxn modelId="{0951233D-C2D9-49C1-9A94-B6E25B1CB775}" type="presOf" srcId="{EC4AEDE3-5AAA-44A7-A6C8-395D96741CF5}" destId="{C3244565-89E4-4A7F-913B-D6C90EA709DA}" srcOrd="0" destOrd="0" presId="urn:microsoft.com/office/officeart/2018/2/layout/IconVerticalSolidList"/>
    <dgm:cxn modelId="{F66D976A-EF4D-48E1-9C21-3E694C2333DA}" srcId="{A804AC67-DD4A-48CB-B9AD-14B0829F3B0F}" destId="{88F299FD-5055-478B-821F-3B4D8339EC68}" srcOrd="0" destOrd="0" parTransId="{7101930B-E342-4CCA-905D-992618746D7F}" sibTransId="{FCE0F755-FBC7-408C-9115-BAD8F2C62D23}"/>
    <dgm:cxn modelId="{5AA2C757-2498-4BC3-955B-A5DA2386EB28}" srcId="{A804AC67-DD4A-48CB-B9AD-14B0829F3B0F}" destId="{EC4AEDE3-5AAA-44A7-A6C8-395D96741CF5}" srcOrd="2" destOrd="0" parTransId="{FE98E135-5243-4EE9-A242-2F713EF2E9C5}" sibTransId="{2C464DF2-834B-42BF-AC3A-9FB74CB1D5DC}"/>
    <dgm:cxn modelId="{55B25D83-42EC-408F-9688-CA614C801BDE}" srcId="{A804AC67-DD4A-48CB-B9AD-14B0829F3B0F}" destId="{A3086838-207D-4765-BF98-8A191293315C}" srcOrd="3" destOrd="0" parTransId="{1F1A0B43-7D79-442D-BC49-23EEF65828FF}" sibTransId="{BB9F5EB8-8A01-4D8A-8263-0D88427B10D2}"/>
    <dgm:cxn modelId="{E6C200A4-4E99-4515-8511-F7B5BC1D9DB3}" type="presOf" srcId="{71D2D470-4E86-448D-9A4E-D58C4A28CC22}" destId="{CBA778DC-09B0-4457-BB88-6491026A2160}" srcOrd="0" destOrd="0" presId="urn:microsoft.com/office/officeart/2018/2/layout/IconVerticalSolidList"/>
    <dgm:cxn modelId="{9E4DEBB9-6719-4421-8D73-D86121CDC7A0}" type="presOf" srcId="{A3086838-207D-4765-BF98-8A191293315C}" destId="{2DB07FEA-308F-44F9-A0EE-AAFA4ADC41C5}" srcOrd="0" destOrd="0" presId="urn:microsoft.com/office/officeart/2018/2/layout/IconVerticalSolidList"/>
    <dgm:cxn modelId="{106C73E6-2610-46E8-AAFD-8FAA5D350B9D}" srcId="{A804AC67-DD4A-48CB-B9AD-14B0829F3B0F}" destId="{71D2D470-4E86-448D-9A4E-D58C4A28CC22}" srcOrd="1" destOrd="0" parTransId="{FDF634B7-F4EC-407A-A6BF-2D52EE9A5AAA}" sibTransId="{27912D43-2570-4DB1-AA00-CDA1BC43116C}"/>
    <dgm:cxn modelId="{F3949957-FE61-4C7D-9EDA-F32B20C8B847}" type="presParOf" srcId="{83B5DEC6-8C35-42A0-B5F2-ACEBC7B89AB8}" destId="{711E0217-233B-4F92-83B3-A0FB4239F6EB}" srcOrd="0" destOrd="0" presId="urn:microsoft.com/office/officeart/2018/2/layout/IconVerticalSolidList"/>
    <dgm:cxn modelId="{FCC1D1DC-0FAD-4F3F-8342-FCC84B94D9DE}" type="presParOf" srcId="{711E0217-233B-4F92-83B3-A0FB4239F6EB}" destId="{B0344B69-DED9-4967-BE00-A6A3CB629158}" srcOrd="0" destOrd="0" presId="urn:microsoft.com/office/officeart/2018/2/layout/IconVerticalSolidList"/>
    <dgm:cxn modelId="{24ACCF56-F8B2-4F25-8023-C68FA6322DCA}" type="presParOf" srcId="{711E0217-233B-4F92-83B3-A0FB4239F6EB}" destId="{7132B20B-2E82-4AFE-8F5A-CA666220AC24}" srcOrd="1" destOrd="0" presId="urn:microsoft.com/office/officeart/2018/2/layout/IconVerticalSolidList"/>
    <dgm:cxn modelId="{7E92AA5A-6008-4DF0-956F-DEA681F6BA58}" type="presParOf" srcId="{711E0217-233B-4F92-83B3-A0FB4239F6EB}" destId="{6C883C59-AE68-4D61-9A19-7EB662CC2FA3}" srcOrd="2" destOrd="0" presId="urn:microsoft.com/office/officeart/2018/2/layout/IconVerticalSolidList"/>
    <dgm:cxn modelId="{5C3870B1-F196-4BDC-A50A-BCEBC0CDF003}" type="presParOf" srcId="{711E0217-233B-4F92-83B3-A0FB4239F6EB}" destId="{8D171D32-5151-462C-9AA1-B8DF6C1A4A32}" srcOrd="3" destOrd="0" presId="urn:microsoft.com/office/officeart/2018/2/layout/IconVerticalSolidList"/>
    <dgm:cxn modelId="{CB65FF1D-E908-462C-868D-05661D4CA6E5}" type="presParOf" srcId="{83B5DEC6-8C35-42A0-B5F2-ACEBC7B89AB8}" destId="{A7E031DD-E7D0-47F4-844F-4F17187D559E}" srcOrd="1" destOrd="0" presId="urn:microsoft.com/office/officeart/2018/2/layout/IconVerticalSolidList"/>
    <dgm:cxn modelId="{CC4A752A-6180-47DF-AB1B-2C48F981BC52}" type="presParOf" srcId="{83B5DEC6-8C35-42A0-B5F2-ACEBC7B89AB8}" destId="{DC6FC3B1-94D7-477D-8AFD-49BCD08E81F8}" srcOrd="2" destOrd="0" presId="urn:microsoft.com/office/officeart/2018/2/layout/IconVerticalSolidList"/>
    <dgm:cxn modelId="{8838B519-EC65-4625-8DA1-A849BC1EC993}" type="presParOf" srcId="{DC6FC3B1-94D7-477D-8AFD-49BCD08E81F8}" destId="{8E7B4685-9B6C-4805-A3B2-E27626F642DB}" srcOrd="0" destOrd="0" presId="urn:microsoft.com/office/officeart/2018/2/layout/IconVerticalSolidList"/>
    <dgm:cxn modelId="{6483136C-CF2A-46F0-9A06-5B3BC38B16A4}" type="presParOf" srcId="{DC6FC3B1-94D7-477D-8AFD-49BCD08E81F8}" destId="{F368569B-B50C-422F-9FED-F663D2F7927F}" srcOrd="1" destOrd="0" presId="urn:microsoft.com/office/officeart/2018/2/layout/IconVerticalSolidList"/>
    <dgm:cxn modelId="{6971FC6E-8848-47C4-AC43-DCE24D0AC41E}" type="presParOf" srcId="{DC6FC3B1-94D7-477D-8AFD-49BCD08E81F8}" destId="{9DD86203-4369-41EE-8AF2-1B03DDA41D6A}" srcOrd="2" destOrd="0" presId="urn:microsoft.com/office/officeart/2018/2/layout/IconVerticalSolidList"/>
    <dgm:cxn modelId="{635DED49-182A-4564-9958-838CA6A5162B}" type="presParOf" srcId="{DC6FC3B1-94D7-477D-8AFD-49BCD08E81F8}" destId="{CBA778DC-09B0-4457-BB88-6491026A2160}" srcOrd="3" destOrd="0" presId="urn:microsoft.com/office/officeart/2018/2/layout/IconVerticalSolidList"/>
    <dgm:cxn modelId="{1717237E-A7B8-4C38-8D11-5DC6D52B9357}" type="presParOf" srcId="{83B5DEC6-8C35-42A0-B5F2-ACEBC7B89AB8}" destId="{99DF2C51-EEF0-405B-9FF9-BE9049607A57}" srcOrd="3" destOrd="0" presId="urn:microsoft.com/office/officeart/2018/2/layout/IconVerticalSolidList"/>
    <dgm:cxn modelId="{BFC59A27-C09A-44BB-BA5C-90D5B817A43C}" type="presParOf" srcId="{83B5DEC6-8C35-42A0-B5F2-ACEBC7B89AB8}" destId="{19D2A853-585B-4BB9-91C0-A3F4606ED334}" srcOrd="4" destOrd="0" presId="urn:microsoft.com/office/officeart/2018/2/layout/IconVerticalSolidList"/>
    <dgm:cxn modelId="{4D136D8B-0FF5-43D0-94C9-30AB0DD03FF8}" type="presParOf" srcId="{19D2A853-585B-4BB9-91C0-A3F4606ED334}" destId="{014912EF-5B98-49BB-98E9-00F4E1E54EF3}" srcOrd="0" destOrd="0" presId="urn:microsoft.com/office/officeart/2018/2/layout/IconVerticalSolidList"/>
    <dgm:cxn modelId="{255C84B9-9C5B-40FD-8C22-3A7140A09942}" type="presParOf" srcId="{19D2A853-585B-4BB9-91C0-A3F4606ED334}" destId="{1A95B7FA-0DAD-4FEA-90D6-0F757423838C}" srcOrd="1" destOrd="0" presId="urn:microsoft.com/office/officeart/2018/2/layout/IconVerticalSolidList"/>
    <dgm:cxn modelId="{F44DC267-8C74-4C71-9BEE-ED971DBCEEC7}" type="presParOf" srcId="{19D2A853-585B-4BB9-91C0-A3F4606ED334}" destId="{10B44416-65E1-4D0E-A1E1-44D7FC0DA4FD}" srcOrd="2" destOrd="0" presId="urn:microsoft.com/office/officeart/2018/2/layout/IconVerticalSolidList"/>
    <dgm:cxn modelId="{4CDD5FBB-BC32-4946-A6B7-58DD6DB7C495}" type="presParOf" srcId="{19D2A853-585B-4BB9-91C0-A3F4606ED334}" destId="{C3244565-89E4-4A7F-913B-D6C90EA709DA}" srcOrd="3" destOrd="0" presId="urn:microsoft.com/office/officeart/2018/2/layout/IconVerticalSolidList"/>
    <dgm:cxn modelId="{82030B9B-AB94-4A08-BA23-35900D7A1ECE}" type="presParOf" srcId="{83B5DEC6-8C35-42A0-B5F2-ACEBC7B89AB8}" destId="{A8F25625-C3AC-4C82-B50C-0920ED3144BD}" srcOrd="5" destOrd="0" presId="urn:microsoft.com/office/officeart/2018/2/layout/IconVerticalSolidList"/>
    <dgm:cxn modelId="{E18FE942-D6F6-49CF-B071-1855F4757CDF}" type="presParOf" srcId="{83B5DEC6-8C35-42A0-B5F2-ACEBC7B89AB8}" destId="{3109DB4E-CD67-4819-B2F3-A12DB9453963}" srcOrd="6" destOrd="0" presId="urn:microsoft.com/office/officeart/2018/2/layout/IconVerticalSolidList"/>
    <dgm:cxn modelId="{855E73EE-30C0-4ACD-A4A8-DD88B04A1ED5}" type="presParOf" srcId="{3109DB4E-CD67-4819-B2F3-A12DB9453963}" destId="{21E2F20C-0DD1-4984-B560-2F489CC5C49F}" srcOrd="0" destOrd="0" presId="urn:microsoft.com/office/officeart/2018/2/layout/IconVerticalSolidList"/>
    <dgm:cxn modelId="{4637FC4D-9B16-4CD9-BBD8-64EE7E63BDCB}" type="presParOf" srcId="{3109DB4E-CD67-4819-B2F3-A12DB9453963}" destId="{50C0CD6A-7EB2-451B-BCFF-97FBE905AFAF}" srcOrd="1" destOrd="0" presId="urn:microsoft.com/office/officeart/2018/2/layout/IconVerticalSolidList"/>
    <dgm:cxn modelId="{F18E5B01-6704-47F7-9F6A-2C30620003C0}" type="presParOf" srcId="{3109DB4E-CD67-4819-B2F3-A12DB9453963}" destId="{25A7FB7A-E8B1-441A-9212-18C07DC68DE8}" srcOrd="2" destOrd="0" presId="urn:microsoft.com/office/officeart/2018/2/layout/IconVerticalSolidList"/>
    <dgm:cxn modelId="{CBC935CE-A86E-4E95-B85A-C0878B0A9AA4}" type="presParOf" srcId="{3109DB4E-CD67-4819-B2F3-A12DB9453963}" destId="{2DB07FEA-308F-44F9-A0EE-AAFA4ADC41C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44B69-DED9-4967-BE00-A6A3CB629158}">
      <dsp:nvSpPr>
        <dsp:cNvPr id="0" name=""/>
        <dsp:cNvSpPr/>
      </dsp:nvSpPr>
      <dsp:spPr>
        <a:xfrm>
          <a:off x="0" y="2312"/>
          <a:ext cx="5816750" cy="1171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32B20B-2E82-4AFE-8F5A-CA666220AC24}">
      <dsp:nvSpPr>
        <dsp:cNvPr id="0" name=""/>
        <dsp:cNvSpPr/>
      </dsp:nvSpPr>
      <dsp:spPr>
        <a:xfrm>
          <a:off x="354494" y="265985"/>
          <a:ext cx="644535" cy="6445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171D32-5151-462C-9AA1-B8DF6C1A4A32}">
      <dsp:nvSpPr>
        <dsp:cNvPr id="0" name=""/>
        <dsp:cNvSpPr/>
      </dsp:nvSpPr>
      <dsp:spPr>
        <a:xfrm>
          <a:off x="1353524" y="2312"/>
          <a:ext cx="4463225" cy="117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24" tIns="124024" rIns="124024" bIns="124024" numCol="1" spcCol="1270" anchor="ctr" anchorCtr="0">
          <a:noAutofit/>
        </a:bodyPr>
        <a:lstStyle/>
        <a:p>
          <a:pPr marL="0" lvl="0" indent="0" algn="l" defTabSz="977900">
            <a:lnSpc>
              <a:spcPct val="90000"/>
            </a:lnSpc>
            <a:spcBef>
              <a:spcPct val="0"/>
            </a:spcBef>
            <a:spcAft>
              <a:spcPct val="35000"/>
            </a:spcAft>
            <a:buNone/>
          </a:pPr>
          <a:r>
            <a:rPr lang="en-US" sz="2200" kern="1200" baseline="0"/>
            <a:t>SOCIAL IMPACT</a:t>
          </a:r>
          <a:endParaRPr lang="en-US" sz="2200" kern="1200"/>
        </a:p>
      </dsp:txBody>
      <dsp:txXfrm>
        <a:off x="1353524" y="2312"/>
        <a:ext cx="4463225" cy="1171882"/>
      </dsp:txXfrm>
    </dsp:sp>
    <dsp:sp modelId="{8E7B4685-9B6C-4805-A3B2-E27626F642DB}">
      <dsp:nvSpPr>
        <dsp:cNvPr id="0" name=""/>
        <dsp:cNvSpPr/>
      </dsp:nvSpPr>
      <dsp:spPr>
        <a:xfrm>
          <a:off x="0" y="1467165"/>
          <a:ext cx="5816750" cy="1171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68569B-B50C-422F-9FED-F663D2F7927F}">
      <dsp:nvSpPr>
        <dsp:cNvPr id="0" name=""/>
        <dsp:cNvSpPr/>
      </dsp:nvSpPr>
      <dsp:spPr>
        <a:xfrm>
          <a:off x="354494" y="1730838"/>
          <a:ext cx="644535" cy="6445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A778DC-09B0-4457-BB88-6491026A2160}">
      <dsp:nvSpPr>
        <dsp:cNvPr id="0" name=""/>
        <dsp:cNvSpPr/>
      </dsp:nvSpPr>
      <dsp:spPr>
        <a:xfrm>
          <a:off x="1353524" y="1467165"/>
          <a:ext cx="4463225" cy="117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24" tIns="124024" rIns="124024" bIns="124024" numCol="1" spcCol="1270" anchor="ctr" anchorCtr="0">
          <a:noAutofit/>
        </a:bodyPr>
        <a:lstStyle/>
        <a:p>
          <a:pPr marL="0" lvl="0" indent="0" algn="l" defTabSz="977900">
            <a:lnSpc>
              <a:spcPct val="90000"/>
            </a:lnSpc>
            <a:spcBef>
              <a:spcPct val="0"/>
            </a:spcBef>
            <a:spcAft>
              <a:spcPct val="35000"/>
            </a:spcAft>
            <a:buNone/>
          </a:pPr>
          <a:r>
            <a:rPr lang="en-US" sz="2200" kern="1200" baseline="0"/>
            <a:t>BRANDING THE IMPACT</a:t>
          </a:r>
          <a:endParaRPr lang="en-US" sz="2200" kern="1200"/>
        </a:p>
      </dsp:txBody>
      <dsp:txXfrm>
        <a:off x="1353524" y="1467165"/>
        <a:ext cx="4463225" cy="1171882"/>
      </dsp:txXfrm>
    </dsp:sp>
    <dsp:sp modelId="{014912EF-5B98-49BB-98E9-00F4E1E54EF3}">
      <dsp:nvSpPr>
        <dsp:cNvPr id="0" name=""/>
        <dsp:cNvSpPr/>
      </dsp:nvSpPr>
      <dsp:spPr>
        <a:xfrm>
          <a:off x="0" y="2932018"/>
          <a:ext cx="5816750" cy="1171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95B7FA-0DAD-4FEA-90D6-0F757423838C}">
      <dsp:nvSpPr>
        <dsp:cNvPr id="0" name=""/>
        <dsp:cNvSpPr/>
      </dsp:nvSpPr>
      <dsp:spPr>
        <a:xfrm>
          <a:off x="354494" y="3195691"/>
          <a:ext cx="644535" cy="6445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244565-89E4-4A7F-913B-D6C90EA709DA}">
      <dsp:nvSpPr>
        <dsp:cNvPr id="0" name=""/>
        <dsp:cNvSpPr/>
      </dsp:nvSpPr>
      <dsp:spPr>
        <a:xfrm>
          <a:off x="1353524" y="2932018"/>
          <a:ext cx="4463225" cy="117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24" tIns="124024" rIns="124024" bIns="124024" numCol="1" spcCol="1270" anchor="ctr" anchorCtr="0">
          <a:noAutofit/>
        </a:bodyPr>
        <a:lstStyle/>
        <a:p>
          <a:pPr marL="0" lvl="0" indent="0" algn="l" defTabSz="977900">
            <a:lnSpc>
              <a:spcPct val="90000"/>
            </a:lnSpc>
            <a:spcBef>
              <a:spcPct val="0"/>
            </a:spcBef>
            <a:spcAft>
              <a:spcPct val="35000"/>
            </a:spcAft>
            <a:buNone/>
          </a:pPr>
          <a:r>
            <a:rPr lang="en-US" sz="2200" kern="1200" baseline="0"/>
            <a:t>SOCIAL IMPACT ASSESSMENT</a:t>
          </a:r>
          <a:endParaRPr lang="en-US" sz="2200" kern="1200"/>
        </a:p>
      </dsp:txBody>
      <dsp:txXfrm>
        <a:off x="1353524" y="2932018"/>
        <a:ext cx="4463225" cy="1171882"/>
      </dsp:txXfrm>
    </dsp:sp>
    <dsp:sp modelId="{21E2F20C-0DD1-4984-B560-2F489CC5C49F}">
      <dsp:nvSpPr>
        <dsp:cNvPr id="0" name=""/>
        <dsp:cNvSpPr/>
      </dsp:nvSpPr>
      <dsp:spPr>
        <a:xfrm>
          <a:off x="0" y="4396871"/>
          <a:ext cx="5816750" cy="1171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C0CD6A-7EB2-451B-BCFF-97FBE905AFAF}">
      <dsp:nvSpPr>
        <dsp:cNvPr id="0" name=""/>
        <dsp:cNvSpPr/>
      </dsp:nvSpPr>
      <dsp:spPr>
        <a:xfrm>
          <a:off x="354494" y="4660544"/>
          <a:ext cx="644535" cy="6445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B07FEA-308F-44F9-A0EE-AAFA4ADC41C5}">
      <dsp:nvSpPr>
        <dsp:cNvPr id="0" name=""/>
        <dsp:cNvSpPr/>
      </dsp:nvSpPr>
      <dsp:spPr>
        <a:xfrm>
          <a:off x="1353524" y="4396871"/>
          <a:ext cx="4463225" cy="117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24" tIns="124024" rIns="124024" bIns="124024" numCol="1" spcCol="1270" anchor="ctr" anchorCtr="0">
          <a:noAutofit/>
        </a:bodyPr>
        <a:lstStyle/>
        <a:p>
          <a:pPr marL="0" lvl="0" indent="0" algn="l" defTabSz="977900">
            <a:lnSpc>
              <a:spcPct val="90000"/>
            </a:lnSpc>
            <a:spcBef>
              <a:spcPct val="0"/>
            </a:spcBef>
            <a:spcAft>
              <a:spcPct val="35000"/>
            </a:spcAft>
            <a:buNone/>
          </a:pPr>
          <a:r>
            <a:rPr lang="en-GB" sz="2200" kern="1200" baseline="0"/>
            <a:t>BASED ON CASES AND “STORIES”</a:t>
          </a:r>
          <a:endParaRPr lang="en-US" sz="2200" kern="1200"/>
        </a:p>
      </dsp:txBody>
      <dsp:txXfrm>
        <a:off x="1353524" y="4396871"/>
        <a:ext cx="4463225" cy="117188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CA96FF-65F2-4D9A-9DEF-DFBBC4B2D09A}" type="datetimeFigureOut">
              <a:rPr lang="nl-NL" smtClean="0"/>
              <a:t>5-2-2021</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D25CA0-09C0-4ACD-94BC-C683F3F26C02}" type="slidenum">
              <a:rPr lang="nl-NL" smtClean="0"/>
              <a:t>‹#›</a:t>
            </a:fld>
            <a:endParaRPr lang="nl-NL"/>
          </a:p>
        </p:txBody>
      </p:sp>
    </p:spTree>
    <p:extLst>
      <p:ext uri="{BB962C8B-B14F-4D97-AF65-F5344CB8AC3E}">
        <p14:creationId xmlns:p14="http://schemas.microsoft.com/office/powerpoint/2010/main" val="3579509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66909" y="4751219"/>
            <a:ext cx="5335270" cy="38873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373063" y="1233488"/>
            <a:ext cx="5922962"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7460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BB7AA7FF-9A7B-4AD7-92E8-770655D940E1}" type="slidenum">
              <a:rPr lang="de-AT" smtClean="0"/>
              <a:t>5</a:t>
            </a:fld>
            <a:endParaRPr lang="de-AT"/>
          </a:p>
        </p:txBody>
      </p:sp>
    </p:spTree>
    <p:extLst>
      <p:ext uri="{BB962C8B-B14F-4D97-AF65-F5344CB8AC3E}">
        <p14:creationId xmlns:p14="http://schemas.microsoft.com/office/powerpoint/2010/main" val="808560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BB7AA7FF-9A7B-4AD7-92E8-770655D940E1}" type="slidenum">
              <a:rPr lang="de-AT" smtClean="0"/>
              <a:t>6</a:t>
            </a:fld>
            <a:endParaRPr lang="de-AT"/>
          </a:p>
        </p:txBody>
      </p:sp>
    </p:spTree>
    <p:extLst>
      <p:ext uri="{BB962C8B-B14F-4D97-AF65-F5344CB8AC3E}">
        <p14:creationId xmlns:p14="http://schemas.microsoft.com/office/powerpoint/2010/main" val="1355375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LINK TO MURAL (WHICH MURAL ACCOUNT WILL WE USE? )</a:t>
            </a:r>
            <a:endParaRPr lang="nl-NL" dirty="0"/>
          </a:p>
        </p:txBody>
      </p:sp>
      <p:sp>
        <p:nvSpPr>
          <p:cNvPr id="4" name="Slide Number Placeholder 3"/>
          <p:cNvSpPr>
            <a:spLocks noGrp="1"/>
          </p:cNvSpPr>
          <p:nvPr>
            <p:ph type="sldNum" sz="quarter" idx="5"/>
          </p:nvPr>
        </p:nvSpPr>
        <p:spPr/>
        <p:txBody>
          <a:bodyPr/>
          <a:lstStyle/>
          <a:p>
            <a:fld id="{B5D25CA0-09C0-4ACD-94BC-C683F3F26C02}" type="slidenum">
              <a:rPr lang="nl-NL" smtClean="0"/>
              <a:t>27</a:t>
            </a:fld>
            <a:endParaRPr lang="nl-NL"/>
          </a:p>
        </p:txBody>
      </p:sp>
    </p:spTree>
    <p:extLst>
      <p:ext uri="{BB962C8B-B14F-4D97-AF65-F5344CB8AC3E}">
        <p14:creationId xmlns:p14="http://schemas.microsoft.com/office/powerpoint/2010/main" val="3490981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BB7AA7FF-9A7B-4AD7-92E8-770655D940E1}" type="slidenum">
              <a:rPr lang="de-AT" smtClean="0"/>
              <a:t>34</a:t>
            </a:fld>
            <a:endParaRPr lang="de-AT"/>
          </a:p>
        </p:txBody>
      </p:sp>
    </p:spTree>
    <p:extLst>
      <p:ext uri="{BB962C8B-B14F-4D97-AF65-F5344CB8AC3E}">
        <p14:creationId xmlns:p14="http://schemas.microsoft.com/office/powerpoint/2010/main" val="1745405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2/5/2021</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3333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2/5/2021</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505227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2/5/2021</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05206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2/5/2021</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950637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2/5/2021</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81684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2/5/2021</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9308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2/5/2021</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137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2/5/2021</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635403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2/5/2021</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248077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2/5/2021</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194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2/5/2021</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9907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2/5/2021</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85309636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89" r:id="rId6"/>
    <p:sldLayoutId id="2147483685" r:id="rId7"/>
    <p:sldLayoutId id="2147483686" r:id="rId8"/>
    <p:sldLayoutId id="2147483687" r:id="rId9"/>
    <p:sldLayoutId id="2147483688" r:id="rId10"/>
    <p:sldLayoutId id="2147483690"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3VTroVmX3s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hyperlink" Target="https://www.youtube.com/watch?v=_vaxI9QNMEg"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toms.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0" y="0"/>
            <a:ext cx="6096000" cy="6899854"/>
          </a:xfrm>
          <a:prstGeom prst="rect">
            <a:avLst/>
          </a:prstGeom>
          <a:solidFill>
            <a:srgbClr val="0D8EA2"/>
          </a:solidFill>
          <a:ln>
            <a:noFill/>
          </a:ln>
        </p:spPr>
        <p:txBody>
          <a:bodyPr spcFirstLastPara="1" wrap="square" lIns="60950" tIns="60950" rIns="60950" bIns="60950" anchor="ctr" anchorCtr="0">
            <a:noAutofit/>
          </a:bodyPr>
          <a:lstStyle/>
          <a:p>
            <a:endParaRPr sz="1200"/>
          </a:p>
        </p:txBody>
      </p:sp>
      <p:sp>
        <p:nvSpPr>
          <p:cNvPr id="89" name="Google Shape;89;p1"/>
          <p:cNvSpPr/>
          <p:nvPr/>
        </p:nvSpPr>
        <p:spPr>
          <a:xfrm>
            <a:off x="4622800" y="6153150"/>
            <a:ext cx="6121400" cy="19050"/>
          </a:xfrm>
          <a:prstGeom prst="rect">
            <a:avLst/>
          </a:prstGeom>
          <a:solidFill>
            <a:srgbClr val="D4C0AB"/>
          </a:solidFill>
          <a:ln>
            <a:noFill/>
          </a:ln>
        </p:spPr>
        <p:txBody>
          <a:bodyPr spcFirstLastPara="1" wrap="square" lIns="60950" tIns="60950" rIns="60950" bIns="60950" anchor="ctr" anchorCtr="0">
            <a:noAutofit/>
          </a:bodyPr>
          <a:lstStyle/>
          <a:p>
            <a:endParaRPr sz="1200"/>
          </a:p>
        </p:txBody>
      </p:sp>
      <p:sp>
        <p:nvSpPr>
          <p:cNvPr id="90" name="Google Shape;90;p1"/>
          <p:cNvSpPr/>
          <p:nvPr/>
        </p:nvSpPr>
        <p:spPr>
          <a:xfrm>
            <a:off x="740630" y="3767662"/>
            <a:ext cx="131641" cy="1270000"/>
          </a:xfrm>
          <a:prstGeom prst="rect">
            <a:avLst/>
          </a:prstGeom>
          <a:solidFill>
            <a:srgbClr val="FFFFFF"/>
          </a:solidFill>
          <a:ln>
            <a:noFill/>
          </a:ln>
        </p:spPr>
        <p:txBody>
          <a:bodyPr spcFirstLastPara="1" wrap="square" lIns="60950" tIns="60950" rIns="60950" bIns="60950" anchor="ctr" anchorCtr="0">
            <a:noAutofit/>
          </a:bodyPr>
          <a:lstStyle/>
          <a:p>
            <a:endParaRPr sz="1200"/>
          </a:p>
        </p:txBody>
      </p:sp>
      <p:pic>
        <p:nvPicPr>
          <p:cNvPr id="91" name="Google Shape;91;p1">
            <a:hlinkClick r:id="rId3"/>
          </p:cNvPr>
          <p:cNvPicPr preferRelativeResize="0"/>
          <p:nvPr/>
        </p:nvPicPr>
        <p:blipFill rotWithShape="1">
          <a:blip r:embed="rId4">
            <a:alphaModFix/>
          </a:blip>
          <a:srcRect/>
          <a:stretch/>
        </p:blipFill>
        <p:spPr>
          <a:xfrm>
            <a:off x="8136575" y="794452"/>
            <a:ext cx="2657008" cy="1298538"/>
          </a:xfrm>
          <a:prstGeom prst="rect">
            <a:avLst/>
          </a:prstGeom>
          <a:noFill/>
          <a:ln>
            <a:noFill/>
          </a:ln>
        </p:spPr>
      </p:pic>
      <p:pic>
        <p:nvPicPr>
          <p:cNvPr id="92" name="Google Shape;92;p1">
            <a:hlinkClick r:id="rId5"/>
          </p:cNvPr>
          <p:cNvPicPr preferRelativeResize="0"/>
          <p:nvPr/>
        </p:nvPicPr>
        <p:blipFill rotWithShape="1">
          <a:blip r:embed="rId6">
            <a:alphaModFix/>
          </a:blip>
          <a:srcRect l="1591" r="26829"/>
          <a:stretch/>
        </p:blipFill>
        <p:spPr>
          <a:xfrm>
            <a:off x="9797622" y="6200772"/>
            <a:ext cx="2290141" cy="657229"/>
          </a:xfrm>
          <a:prstGeom prst="rect">
            <a:avLst/>
          </a:prstGeom>
          <a:noFill/>
          <a:ln>
            <a:noFill/>
          </a:ln>
        </p:spPr>
      </p:pic>
      <p:sp>
        <p:nvSpPr>
          <p:cNvPr id="93" name="Google Shape;93;p1"/>
          <p:cNvSpPr txBox="1"/>
          <p:nvPr/>
        </p:nvSpPr>
        <p:spPr>
          <a:xfrm>
            <a:off x="334397" y="1962686"/>
            <a:ext cx="5427206" cy="985013"/>
          </a:xfrm>
          <a:prstGeom prst="rect">
            <a:avLst/>
          </a:prstGeom>
          <a:noFill/>
          <a:ln>
            <a:noFill/>
          </a:ln>
        </p:spPr>
        <p:txBody>
          <a:bodyPr spcFirstLastPara="1" wrap="square" lIns="0" tIns="0" rIns="0" bIns="0" anchor="t" anchorCtr="0">
            <a:spAutoFit/>
          </a:bodyPr>
          <a:lstStyle/>
          <a:p>
            <a:pPr algn="ctr">
              <a:lnSpc>
                <a:spcPct val="120000"/>
              </a:lnSpc>
            </a:pPr>
            <a:r>
              <a:rPr lang="pl-PL" sz="2667" b="1" dirty="0">
                <a:solidFill>
                  <a:srgbClr val="FFFFFF"/>
                </a:solidFill>
                <a:latin typeface="Cormorant Garamond"/>
                <a:ea typeface="Cormorant Garamond"/>
                <a:cs typeface="Cormorant Garamond"/>
                <a:sym typeface="Cormorant Garamond"/>
              </a:rPr>
              <a:t>Erasmus+ Capacity Building in Higher Education</a:t>
            </a:r>
            <a:endParaRPr sz="2667" dirty="0"/>
          </a:p>
        </p:txBody>
      </p:sp>
      <p:sp>
        <p:nvSpPr>
          <p:cNvPr id="94" name="Google Shape;94;p1"/>
          <p:cNvSpPr txBox="1"/>
          <p:nvPr/>
        </p:nvSpPr>
        <p:spPr>
          <a:xfrm>
            <a:off x="6446640" y="2287807"/>
            <a:ext cx="5245367" cy="2326919"/>
          </a:xfrm>
          <a:prstGeom prst="rect">
            <a:avLst/>
          </a:prstGeom>
          <a:noFill/>
          <a:ln>
            <a:noFill/>
          </a:ln>
        </p:spPr>
        <p:txBody>
          <a:bodyPr spcFirstLastPara="1" wrap="square" lIns="0" tIns="0" rIns="0" bIns="0" anchor="t" anchorCtr="0">
            <a:spAutoFit/>
          </a:bodyPr>
          <a:lstStyle/>
          <a:p>
            <a:pPr algn="ctr">
              <a:lnSpc>
                <a:spcPct val="108000"/>
              </a:lnSpc>
            </a:pPr>
            <a:r>
              <a:rPr lang="pl-PL" sz="2800" b="1" dirty="0">
                <a:solidFill>
                  <a:srgbClr val="342D29"/>
                </a:solidFill>
                <a:latin typeface="Cormorant Garamond"/>
                <a:ea typeface="Cormorant Garamond"/>
                <a:cs typeface="Cormorant Garamond"/>
                <a:sym typeface="Cormorant Garamond"/>
              </a:rPr>
              <a:t>Strengthening innovative social</a:t>
            </a:r>
            <a:endParaRPr sz="1200" dirty="0"/>
          </a:p>
          <a:p>
            <a:pPr algn="ctr">
              <a:lnSpc>
                <a:spcPct val="108000"/>
              </a:lnSpc>
            </a:pPr>
            <a:r>
              <a:rPr lang="pl-PL" sz="2800" b="1" dirty="0">
                <a:solidFill>
                  <a:srgbClr val="342D29"/>
                </a:solidFill>
                <a:latin typeface="Cormorant Garamond"/>
                <a:ea typeface="Cormorant Garamond"/>
                <a:cs typeface="Cormorant Garamond"/>
                <a:sym typeface="Cormorant Garamond"/>
              </a:rPr>
              <a:t>entrepreneurship practices for disruptive business settings in Thailand and Myanmar</a:t>
            </a:r>
            <a:endParaRPr sz="1200" dirty="0"/>
          </a:p>
        </p:txBody>
      </p:sp>
      <p:sp>
        <p:nvSpPr>
          <p:cNvPr id="95" name="Google Shape;95;p1"/>
          <p:cNvSpPr txBox="1"/>
          <p:nvPr/>
        </p:nvSpPr>
        <p:spPr>
          <a:xfrm>
            <a:off x="931476" y="4146053"/>
            <a:ext cx="5245367" cy="603242"/>
          </a:xfrm>
          <a:prstGeom prst="rect">
            <a:avLst/>
          </a:prstGeom>
          <a:noFill/>
          <a:ln>
            <a:noFill/>
          </a:ln>
        </p:spPr>
        <p:txBody>
          <a:bodyPr spcFirstLastPara="1" wrap="square" lIns="0" tIns="0" rIns="0" bIns="0" anchor="t" anchorCtr="0">
            <a:spAutoFit/>
          </a:bodyPr>
          <a:lstStyle/>
          <a:p>
            <a:pPr>
              <a:lnSpc>
                <a:spcPct val="140000"/>
              </a:lnSpc>
            </a:pPr>
            <a:r>
              <a:rPr lang="pl-PL" sz="1400" b="1">
                <a:solidFill>
                  <a:srgbClr val="FFFFFF"/>
                </a:solidFill>
                <a:latin typeface="Assistant"/>
                <a:ea typeface="Assistant"/>
                <a:cs typeface="Assistant"/>
                <a:sym typeface="Assistant"/>
              </a:rPr>
              <a:t>Projectref.: 609711-EPP-1-2019-1-AT-EPPKA2-CBHE-JP </a:t>
            </a:r>
            <a:endParaRPr sz="1200"/>
          </a:p>
          <a:p>
            <a:pPr>
              <a:lnSpc>
                <a:spcPct val="140000"/>
              </a:lnSpc>
            </a:pPr>
            <a:r>
              <a:rPr lang="pl-PL" sz="1400" b="1">
                <a:solidFill>
                  <a:srgbClr val="FFFFFF"/>
                </a:solidFill>
                <a:latin typeface="Assistant"/>
                <a:ea typeface="Assistant"/>
                <a:cs typeface="Assistant"/>
                <a:sym typeface="Assistant"/>
              </a:rPr>
              <a:t>Duration: 36 Months (15/01/2020-14/01/2023)</a:t>
            </a:r>
            <a:endParaRPr sz="1200"/>
          </a:p>
        </p:txBody>
      </p:sp>
      <p:sp>
        <p:nvSpPr>
          <p:cNvPr id="10" name="Google Shape;94;p1"/>
          <p:cNvSpPr txBox="1"/>
          <p:nvPr/>
        </p:nvSpPr>
        <p:spPr>
          <a:xfrm>
            <a:off x="6307341" y="4759832"/>
            <a:ext cx="5245367" cy="465384"/>
          </a:xfrm>
          <a:prstGeom prst="rect">
            <a:avLst/>
          </a:prstGeom>
          <a:noFill/>
          <a:ln>
            <a:noFill/>
          </a:ln>
        </p:spPr>
        <p:txBody>
          <a:bodyPr spcFirstLastPara="1" wrap="square" lIns="0" tIns="0" rIns="0" bIns="0" anchor="t" anchorCtr="0">
            <a:spAutoFit/>
          </a:bodyPr>
          <a:lstStyle/>
          <a:p>
            <a:pPr algn="ctr">
              <a:lnSpc>
                <a:spcPct val="108000"/>
              </a:lnSpc>
            </a:pPr>
            <a:r>
              <a:rPr lang="de-DE" sz="2800" b="1" dirty="0">
                <a:solidFill>
                  <a:srgbClr val="342D29"/>
                </a:solidFill>
                <a:latin typeface="Cormorant Garamond"/>
                <a:ea typeface="Cormorant Garamond"/>
                <a:cs typeface="Cormorant Garamond"/>
              </a:rPr>
              <a:t>February 03-05, 2021</a:t>
            </a:r>
          </a:p>
        </p:txBody>
      </p:sp>
      <p:sp>
        <p:nvSpPr>
          <p:cNvPr id="2" name="Foliennummernplatzhalter 1"/>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814454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53F4E-80DD-4285-8CA9-77434249C8E9}"/>
              </a:ext>
            </a:extLst>
          </p:cNvPr>
          <p:cNvSpPr>
            <a:spLocks noGrp="1"/>
          </p:cNvSpPr>
          <p:nvPr>
            <p:ph type="title"/>
          </p:nvPr>
        </p:nvSpPr>
        <p:spPr>
          <a:xfrm>
            <a:off x="961644" y="4572003"/>
            <a:ext cx="10268712" cy="1169121"/>
          </a:xfrm>
        </p:spPr>
        <p:txBody>
          <a:bodyPr vert="horz" lIns="91440" tIns="45720" rIns="91440" bIns="45720" rtlCol="0" anchor="ctr">
            <a:normAutofit/>
          </a:bodyPr>
          <a:lstStyle/>
          <a:p>
            <a:pPr algn="ctr"/>
            <a:r>
              <a:rPr lang="en-US" sz="7200"/>
              <a:t>Prof. Nicholas ind</a:t>
            </a:r>
          </a:p>
        </p:txBody>
      </p:sp>
      <p:pic>
        <p:nvPicPr>
          <p:cNvPr id="4" name="Picture 2" descr="Re:act your brand to make it jump off the white pages and into real life">
            <a:extLst>
              <a:ext uri="{FF2B5EF4-FFF2-40B4-BE49-F238E27FC236}">
                <a16:creationId xmlns:a16="http://schemas.microsoft.com/office/drawing/2014/main" id="{09881E81-DB02-48AF-A4C9-4EFF820691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42670" y="639575"/>
            <a:ext cx="7706660" cy="3082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862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up on a saucer&#10;&#10;Description automatically generated with medium confidence">
            <a:extLst>
              <a:ext uri="{FF2B5EF4-FFF2-40B4-BE49-F238E27FC236}">
                <a16:creationId xmlns:a16="http://schemas.microsoft.com/office/drawing/2014/main" id="{0F72992D-028B-4DC8-86BA-B0FDA05480FB}"/>
              </a:ext>
            </a:extLst>
          </p:cNvPr>
          <p:cNvPicPr>
            <a:picLocks noChangeAspect="1"/>
          </p:cNvPicPr>
          <p:nvPr/>
        </p:nvPicPr>
        <p:blipFill rotWithShape="1">
          <a:blip r:embed="rId2">
            <a:extLst>
              <a:ext uri="{28A0092B-C50C-407E-A947-70E740481C1C}">
                <a14:useLocalDpi xmlns:a14="http://schemas.microsoft.com/office/drawing/2010/main" val="0"/>
              </a:ext>
            </a:extLst>
          </a:blip>
          <a:srcRect t="10017"/>
          <a:stretch/>
        </p:blipFill>
        <p:spPr>
          <a:xfrm>
            <a:off x="13" y="1282"/>
            <a:ext cx="12191987" cy="6856718"/>
          </a:xfrm>
          <a:prstGeom prst="rect">
            <a:avLst/>
          </a:prstGeom>
        </p:spPr>
      </p:pic>
      <p:sp>
        <p:nvSpPr>
          <p:cNvPr id="2" name="Slide Number Placeholder 1">
            <a:extLst>
              <a:ext uri="{FF2B5EF4-FFF2-40B4-BE49-F238E27FC236}">
                <a16:creationId xmlns:a16="http://schemas.microsoft.com/office/drawing/2014/main" id="{D9539A3E-9C4D-431C-9E6D-2D96830E8C3D}"/>
              </a:ext>
            </a:extLst>
          </p:cNvPr>
          <p:cNvSpPr>
            <a:spLocks noGrp="1"/>
          </p:cNvSpPr>
          <p:nvPr>
            <p:ph type="sldNum" sz="quarter" idx="12"/>
          </p:nvPr>
        </p:nvSpPr>
        <p:spPr>
          <a:xfrm>
            <a:off x="8610600" y="6356350"/>
            <a:ext cx="2743200" cy="365125"/>
          </a:xfrm>
        </p:spPr>
        <p:txBody>
          <a:bodyPr>
            <a:normAutofit/>
          </a:bodyPr>
          <a:lstStyle/>
          <a:p>
            <a:pPr>
              <a:spcAft>
                <a:spcPts val="400"/>
              </a:spcAft>
            </a:pPr>
            <a:fld id="{B6F15528-21DE-4FAA-801E-634DDDAF4B2B}" type="slidenum">
              <a:rPr lang="en-US">
                <a:solidFill>
                  <a:srgbClr val="FFFFFF"/>
                </a:solidFill>
              </a:rPr>
              <a:pPr>
                <a:spcAft>
                  <a:spcPts val="400"/>
                </a:spcAft>
              </a:pPr>
              <a:t>11</a:t>
            </a:fld>
            <a:endParaRPr lang="en-US">
              <a:solidFill>
                <a:srgbClr val="FFFFFF"/>
              </a:solidFill>
            </a:endParaRPr>
          </a:p>
        </p:txBody>
      </p:sp>
      <p:sp>
        <p:nvSpPr>
          <p:cNvPr id="3" name="TextBox 2">
            <a:extLst>
              <a:ext uri="{FF2B5EF4-FFF2-40B4-BE49-F238E27FC236}">
                <a16:creationId xmlns:a16="http://schemas.microsoft.com/office/drawing/2014/main" id="{FC4ABAA3-0CAD-4AFB-BAAB-6789FA3FAD15}"/>
              </a:ext>
            </a:extLst>
          </p:cNvPr>
          <p:cNvSpPr txBox="1"/>
          <p:nvPr/>
        </p:nvSpPr>
        <p:spPr>
          <a:xfrm>
            <a:off x="8085761" y="2291136"/>
            <a:ext cx="2449581" cy="646331"/>
          </a:xfrm>
          <a:prstGeom prst="rect">
            <a:avLst/>
          </a:prstGeom>
          <a:noFill/>
        </p:spPr>
        <p:txBody>
          <a:bodyPr wrap="none" rtlCol="0">
            <a:spAutoFit/>
          </a:bodyPr>
          <a:lstStyle/>
          <a:p>
            <a:r>
              <a:rPr lang="en-US" sz="3600" dirty="0">
                <a:solidFill>
                  <a:schemeClr val="bg1"/>
                </a:solidFill>
              </a:rPr>
              <a:t>15 minutes</a:t>
            </a:r>
            <a:endParaRPr lang="en-GB" sz="3600" dirty="0">
              <a:solidFill>
                <a:schemeClr val="bg1"/>
              </a:solidFill>
            </a:endParaRPr>
          </a:p>
        </p:txBody>
      </p:sp>
    </p:spTree>
    <p:extLst>
      <p:ext uri="{BB962C8B-B14F-4D97-AF65-F5344CB8AC3E}">
        <p14:creationId xmlns:p14="http://schemas.microsoft.com/office/powerpoint/2010/main" val="2177951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a:extLst>
              <a:ext uri="{FF2B5EF4-FFF2-40B4-BE49-F238E27FC236}">
                <a16:creationId xmlns:a16="http://schemas.microsoft.com/office/drawing/2014/main" id="{30768DE6-BCF0-4E31-BD17-790745D5A95A}"/>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16" name="Rectangle 10">
            <a:extLst>
              <a:ext uri="{FF2B5EF4-FFF2-40B4-BE49-F238E27FC236}">
                <a16:creationId xmlns:a16="http://schemas.microsoft.com/office/drawing/2014/main" id="{52F9B1C2-7D20-4F91-A660-197C98B9A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39445"/>
            <a:ext cx="6114985" cy="2298326"/>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6E0035-6FED-45DB-BAA5-528F4ABAC4AD}"/>
              </a:ext>
            </a:extLst>
          </p:cNvPr>
          <p:cNvSpPr>
            <a:spLocks noGrp="1"/>
          </p:cNvSpPr>
          <p:nvPr>
            <p:ph type="ctrTitle"/>
          </p:nvPr>
        </p:nvSpPr>
        <p:spPr>
          <a:xfrm>
            <a:off x="960119" y="2100845"/>
            <a:ext cx="4670234" cy="1975527"/>
          </a:xfrm>
        </p:spPr>
        <p:txBody>
          <a:bodyPr anchor="ctr">
            <a:noAutofit/>
          </a:bodyPr>
          <a:lstStyle/>
          <a:p>
            <a:pPr algn="l"/>
            <a:r>
              <a:rPr lang="en-US" sz="5400"/>
              <a:t>Social </a:t>
            </a:r>
            <a:br>
              <a:rPr lang="en-US" sz="5400"/>
            </a:br>
            <a:r>
              <a:rPr lang="en-US" sz="5400"/>
              <a:t>impact </a:t>
            </a:r>
            <a:br>
              <a:rPr lang="en-US" sz="5400"/>
            </a:br>
            <a:r>
              <a:rPr lang="en-US" sz="5400"/>
              <a:t>canvas</a:t>
            </a:r>
            <a:endParaRPr lang="nl-NL" sz="5400" dirty="0"/>
          </a:p>
        </p:txBody>
      </p:sp>
      <p:sp>
        <p:nvSpPr>
          <p:cNvPr id="13" name="Rectangle 12">
            <a:extLst>
              <a:ext uri="{FF2B5EF4-FFF2-40B4-BE49-F238E27FC236}">
                <a16:creationId xmlns:a16="http://schemas.microsoft.com/office/drawing/2014/main" id="{A89C4E6E-ECA4-40E5-A54E-13E92B678E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237771"/>
            <a:ext cx="6114982" cy="809351"/>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EBFBA31-6132-40BF-A9A3-1E201A40C072}"/>
              </a:ext>
            </a:extLst>
          </p:cNvPr>
          <p:cNvSpPr>
            <a:spLocks noGrp="1"/>
          </p:cNvSpPr>
          <p:nvPr>
            <p:ph type="subTitle" idx="1"/>
          </p:nvPr>
        </p:nvSpPr>
        <p:spPr>
          <a:xfrm>
            <a:off x="960119" y="4372379"/>
            <a:ext cx="4670233" cy="1804827"/>
          </a:xfrm>
        </p:spPr>
        <p:txBody>
          <a:bodyPr anchor="ctr">
            <a:normAutofit/>
          </a:bodyPr>
          <a:lstStyle/>
          <a:p>
            <a:pPr algn="l"/>
            <a:r>
              <a:rPr lang="en-US" sz="2800"/>
              <a:t>A tool to help plan, measure, and account for the changes you want to bring about in the world </a:t>
            </a:r>
            <a:endParaRPr lang="nl-NL" sz="2800" dirty="0"/>
          </a:p>
        </p:txBody>
      </p:sp>
    </p:spTree>
    <p:extLst>
      <p:ext uri="{BB962C8B-B14F-4D97-AF65-F5344CB8AC3E}">
        <p14:creationId xmlns:p14="http://schemas.microsoft.com/office/powerpoint/2010/main" val="43200290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58FB36D-73B3-45EF-8CD4-221CCC8BE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D7835D7-DF12-420F-843A-1C5083D2B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FC0EF2-51DC-46C2-B2EE-280A9129F9F3}"/>
              </a:ext>
            </a:extLst>
          </p:cNvPr>
          <p:cNvSpPr>
            <a:spLocks noGrp="1"/>
          </p:cNvSpPr>
          <p:nvPr>
            <p:ph type="title"/>
          </p:nvPr>
        </p:nvSpPr>
        <p:spPr>
          <a:xfrm>
            <a:off x="960120" y="317814"/>
            <a:ext cx="10268712" cy="1700784"/>
          </a:xfrm>
        </p:spPr>
        <p:txBody>
          <a:bodyPr>
            <a:normAutofit/>
          </a:bodyPr>
          <a:lstStyle/>
          <a:p>
            <a:r>
              <a:rPr lang="en-US" dirty="0"/>
              <a:t>THIS TOOL WILL HELP YOU TO</a:t>
            </a:r>
            <a:endParaRPr lang="nl-NL" dirty="0"/>
          </a:p>
        </p:txBody>
      </p:sp>
      <p:sp>
        <p:nvSpPr>
          <p:cNvPr id="3" name="Content Placeholder 2">
            <a:extLst>
              <a:ext uri="{FF2B5EF4-FFF2-40B4-BE49-F238E27FC236}">
                <a16:creationId xmlns:a16="http://schemas.microsoft.com/office/drawing/2014/main" id="{11CF0E47-4F90-40FD-8BAD-F4A649D430E2}"/>
              </a:ext>
            </a:extLst>
          </p:cNvPr>
          <p:cNvSpPr>
            <a:spLocks noGrp="1"/>
          </p:cNvSpPr>
          <p:nvPr>
            <p:ph idx="1"/>
          </p:nvPr>
        </p:nvSpPr>
        <p:spPr>
          <a:xfrm>
            <a:off x="960119" y="2784143"/>
            <a:ext cx="6573009" cy="3756043"/>
          </a:xfrm>
        </p:spPr>
        <p:txBody>
          <a:bodyPr anchor="t">
            <a:normAutofit/>
          </a:bodyPr>
          <a:lstStyle/>
          <a:p>
            <a:pPr marL="457200" indent="-457200">
              <a:lnSpc>
                <a:spcPct val="91000"/>
              </a:lnSpc>
              <a:buFont typeface="Wingdings" panose="05000000000000000000" pitchFamily="2" charset="2"/>
              <a:buChar char="ü"/>
            </a:pPr>
            <a:r>
              <a:rPr lang="en-US" sz="2000" dirty="0"/>
              <a:t>Build a common understanding of social changes you aspire to </a:t>
            </a:r>
          </a:p>
          <a:p>
            <a:pPr marL="457200" indent="-457200">
              <a:lnSpc>
                <a:spcPct val="91000"/>
              </a:lnSpc>
              <a:buFont typeface="Wingdings" panose="05000000000000000000" pitchFamily="2" charset="2"/>
              <a:buChar char="ü"/>
            </a:pPr>
            <a:r>
              <a:rPr lang="en-US" sz="2000" dirty="0"/>
              <a:t>Develop a blueprint for success that will guide your work </a:t>
            </a:r>
          </a:p>
          <a:p>
            <a:pPr marL="457200" indent="-457200">
              <a:lnSpc>
                <a:spcPct val="91000"/>
              </a:lnSpc>
              <a:buFont typeface="Wingdings" panose="05000000000000000000" pitchFamily="2" charset="2"/>
              <a:buChar char="ü"/>
            </a:pPr>
            <a:r>
              <a:rPr lang="en-US" sz="2000" dirty="0"/>
              <a:t>Identify measurable indicators to help you stay on course </a:t>
            </a:r>
          </a:p>
          <a:p>
            <a:pPr marL="457200" indent="-457200">
              <a:lnSpc>
                <a:spcPct val="91000"/>
              </a:lnSpc>
              <a:buFont typeface="Wingdings" panose="05000000000000000000" pitchFamily="2" charset="2"/>
              <a:buChar char="ü"/>
            </a:pPr>
            <a:r>
              <a:rPr lang="en-US" sz="2000" dirty="0"/>
              <a:t>Agree the steps needed to maximize your social impact </a:t>
            </a:r>
          </a:p>
          <a:p>
            <a:pPr marL="457200" indent="-457200">
              <a:lnSpc>
                <a:spcPct val="91000"/>
              </a:lnSpc>
              <a:buFont typeface="Wingdings" panose="05000000000000000000" pitchFamily="2" charset="2"/>
              <a:buChar char="ü"/>
            </a:pPr>
            <a:r>
              <a:rPr lang="en-US" sz="2000" dirty="0"/>
              <a:t>Communicate achievements in clear and compelling ways</a:t>
            </a:r>
            <a:endParaRPr lang="nl-NL" sz="2000" dirty="0"/>
          </a:p>
        </p:txBody>
      </p:sp>
      <p:pic>
        <p:nvPicPr>
          <p:cNvPr id="5" name="Picture 4">
            <a:extLst>
              <a:ext uri="{FF2B5EF4-FFF2-40B4-BE49-F238E27FC236}">
                <a16:creationId xmlns:a16="http://schemas.microsoft.com/office/drawing/2014/main" id="{04C0EC51-3197-44C7-AFF6-52E048579EBC}"/>
              </a:ext>
            </a:extLst>
          </p:cNvPr>
          <p:cNvPicPr>
            <a:picLocks noChangeAspect="1"/>
          </p:cNvPicPr>
          <p:nvPr/>
        </p:nvPicPr>
        <p:blipFill>
          <a:blip r:embed="rId2"/>
          <a:stretch>
            <a:fillRect/>
          </a:stretch>
        </p:blipFill>
        <p:spPr>
          <a:xfrm>
            <a:off x="8274561" y="2852383"/>
            <a:ext cx="3118889" cy="1440080"/>
          </a:xfrm>
          <a:prstGeom prst="rect">
            <a:avLst/>
          </a:prstGeom>
        </p:spPr>
      </p:pic>
      <p:pic>
        <p:nvPicPr>
          <p:cNvPr id="7" name="Picture 6">
            <a:extLst>
              <a:ext uri="{FF2B5EF4-FFF2-40B4-BE49-F238E27FC236}">
                <a16:creationId xmlns:a16="http://schemas.microsoft.com/office/drawing/2014/main" id="{7BB73A71-9C00-4B5A-B3D5-FAC949293705}"/>
              </a:ext>
            </a:extLst>
          </p:cNvPr>
          <p:cNvPicPr>
            <a:picLocks noChangeAspect="1"/>
          </p:cNvPicPr>
          <p:nvPr/>
        </p:nvPicPr>
        <p:blipFill>
          <a:blip r:embed="rId3"/>
          <a:stretch>
            <a:fillRect/>
          </a:stretch>
        </p:blipFill>
        <p:spPr>
          <a:xfrm>
            <a:off x="8269211" y="4777092"/>
            <a:ext cx="3184179" cy="1440081"/>
          </a:xfrm>
          <a:prstGeom prst="rect">
            <a:avLst/>
          </a:prstGeom>
        </p:spPr>
      </p:pic>
    </p:spTree>
    <p:extLst>
      <p:ext uri="{BB962C8B-B14F-4D97-AF65-F5344CB8AC3E}">
        <p14:creationId xmlns:p14="http://schemas.microsoft.com/office/powerpoint/2010/main" val="2140486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E1430-D259-4B43-A38B-04D7EAF046CA}"/>
              </a:ext>
            </a:extLst>
          </p:cNvPr>
          <p:cNvSpPr>
            <a:spLocks noGrp="1"/>
          </p:cNvSpPr>
          <p:nvPr>
            <p:ph type="title"/>
          </p:nvPr>
        </p:nvSpPr>
        <p:spPr/>
        <p:txBody>
          <a:bodyPr>
            <a:normAutofit fontScale="90000"/>
          </a:bodyPr>
          <a:lstStyle/>
          <a:p>
            <a:r>
              <a:rPr lang="en-US" dirty="0"/>
              <a:t>Let’s take a step back</a:t>
            </a:r>
            <a:br>
              <a:rPr lang="en-US" dirty="0"/>
            </a:br>
            <a:r>
              <a:rPr lang="en-US" sz="4400" dirty="0"/>
              <a:t>why do you need to measure the impact of a social business?</a:t>
            </a:r>
            <a:endParaRPr lang="nl-NL" dirty="0"/>
          </a:p>
        </p:txBody>
      </p:sp>
      <p:sp>
        <p:nvSpPr>
          <p:cNvPr id="3" name="Content Placeholder 2">
            <a:extLst>
              <a:ext uri="{FF2B5EF4-FFF2-40B4-BE49-F238E27FC236}">
                <a16:creationId xmlns:a16="http://schemas.microsoft.com/office/drawing/2014/main" id="{3F499C06-3B86-45E9-94D4-97C291BCB0AD}"/>
              </a:ext>
            </a:extLst>
          </p:cNvPr>
          <p:cNvSpPr>
            <a:spLocks noGrp="1"/>
          </p:cNvSpPr>
          <p:nvPr>
            <p:ph idx="1"/>
          </p:nvPr>
        </p:nvSpPr>
        <p:spPr>
          <a:xfrm>
            <a:off x="960120" y="2587752"/>
            <a:ext cx="10268712" cy="3952434"/>
          </a:xfrm>
        </p:spPr>
        <p:txBody>
          <a:bodyPr>
            <a:normAutofit fontScale="77500" lnSpcReduction="20000"/>
          </a:bodyPr>
          <a:lstStyle/>
          <a:p>
            <a:r>
              <a:rPr lang="en-US" u="sng" dirty="0"/>
              <a:t>Take a look at these examples of socials business and how they impact</a:t>
            </a:r>
          </a:p>
          <a:p>
            <a:pPr algn="l"/>
            <a:r>
              <a:rPr lang="en-US" b="1" i="0" dirty="0">
                <a:solidFill>
                  <a:srgbClr val="000000"/>
                </a:solidFill>
                <a:effectLst/>
                <a:latin typeface="Open Sans" panose="020B0606030504020204" pitchFamily="34" charset="0"/>
              </a:rPr>
              <a:t>1. TOMS Shoes: One for One</a:t>
            </a:r>
            <a:endParaRPr lang="en-US" b="1" i="0" dirty="0">
              <a:solidFill>
                <a:srgbClr val="7C7C7C"/>
              </a:solidFill>
              <a:effectLst/>
              <a:latin typeface="Open Sans" panose="020B0606030504020204" pitchFamily="34" charset="0"/>
            </a:endParaRPr>
          </a:p>
          <a:p>
            <a:pPr algn="just"/>
            <a:r>
              <a:rPr lang="en-US" b="0" i="0" u="none" strike="noStrike" dirty="0">
                <a:effectLst/>
                <a:latin typeface="Open Sans" panose="020B0606030504020204" pitchFamily="34" charset="0"/>
                <a:hlinkClick r:id="rId2">
                  <a:extLst>
                    <a:ext uri="{A12FA001-AC4F-418D-AE19-62706E023703}">
                      <ahyp:hlinkClr xmlns:ahyp="http://schemas.microsoft.com/office/drawing/2018/hyperlinkcolor" val="tx"/>
                    </a:ext>
                  </a:extLst>
                </a:hlinkClick>
              </a:rPr>
              <a:t>TOMS Shoes</a:t>
            </a:r>
            <a:r>
              <a:rPr lang="en-US" b="0" i="0" dirty="0">
                <a:effectLst/>
                <a:latin typeface="Open Sans" panose="020B0606030504020204" pitchFamily="34" charset="0"/>
              </a:rPr>
              <a:t> was moved by the fact that many children in developing countries lack shoes or if they have them, they are not their size nor comply with basic standards towards health and safety. Providing adequate shoes for children is very important and so TOMS: Shoes for Shoes started off. </a:t>
            </a:r>
            <a:r>
              <a:rPr lang="en-US" b="0" i="0" dirty="0">
                <a:effectLst/>
                <a:highlight>
                  <a:srgbClr val="FFFF00"/>
                </a:highlight>
                <a:latin typeface="Open Sans" panose="020B0606030504020204" pitchFamily="34" charset="0"/>
              </a:rPr>
              <a:t>With every pair of shoes, you buy from them they will donate an adequate pair to a child in need</a:t>
            </a:r>
            <a:r>
              <a:rPr lang="en-US" b="0" i="0" dirty="0">
                <a:effectLst/>
                <a:latin typeface="Open Sans" panose="020B0606030504020204" pitchFamily="34" charset="0"/>
              </a:rPr>
              <a:t>. These shoes will enable them to play and go to school safely: </a:t>
            </a:r>
            <a:r>
              <a:rPr lang="en-US" b="0" i="0" dirty="0">
                <a:effectLst/>
                <a:highlight>
                  <a:srgbClr val="FF00FF"/>
                </a:highlight>
                <a:latin typeface="Open Sans" panose="020B0606030504020204" pitchFamily="34" charset="0"/>
              </a:rPr>
              <a:t>improving Health, providing access to Education and building Confidence</a:t>
            </a:r>
            <a:r>
              <a:rPr lang="en-US" b="0" i="0" dirty="0">
                <a:effectLst/>
                <a:latin typeface="Open Sans" panose="020B0606030504020204" pitchFamily="34" charset="0"/>
              </a:rPr>
              <a:t>. </a:t>
            </a:r>
            <a:r>
              <a:rPr lang="en-US" b="0" i="0" dirty="0">
                <a:effectLst/>
                <a:highlight>
                  <a:srgbClr val="00FFFF"/>
                </a:highlight>
                <a:latin typeface="Open Sans" panose="020B0606030504020204" pitchFamily="34" charset="0"/>
              </a:rPr>
              <a:t>TOMS has given over 95 million pairs of new shoes to children in need.</a:t>
            </a:r>
          </a:p>
          <a:p>
            <a:pPr algn="just"/>
            <a:r>
              <a:rPr lang="en-US" sz="2800" dirty="0">
                <a:highlight>
                  <a:srgbClr val="FFFF00"/>
                </a:highlight>
                <a:latin typeface="Open Sans" panose="020B0606030504020204" pitchFamily="34" charset="0"/>
              </a:rPr>
              <a:t>For every 3 euros spent, they donate 1 euro to causes around the world</a:t>
            </a:r>
            <a:endParaRPr lang="en-US" b="0" i="0" dirty="0">
              <a:effectLst/>
              <a:highlight>
                <a:srgbClr val="FFFF00"/>
              </a:highlight>
              <a:latin typeface="Open Sans" panose="020B0606030504020204" pitchFamily="34" charset="0"/>
            </a:endParaRPr>
          </a:p>
          <a:p>
            <a:pPr algn="just"/>
            <a:r>
              <a:rPr lang="en-US" sz="2100" b="0" i="0" dirty="0">
                <a:effectLst/>
                <a:latin typeface="Open Sans" panose="020B0606030504020204" pitchFamily="34" charset="0"/>
              </a:rPr>
              <a:t>https://www.toms.com/nl/impact-report-emea.html</a:t>
            </a:r>
          </a:p>
        </p:txBody>
      </p:sp>
    </p:spTree>
    <p:extLst>
      <p:ext uri="{BB962C8B-B14F-4D97-AF65-F5344CB8AC3E}">
        <p14:creationId xmlns:p14="http://schemas.microsoft.com/office/powerpoint/2010/main" val="317221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0E4D0-5E1E-4FE4-93E0-36C196393470}"/>
              </a:ext>
            </a:extLst>
          </p:cNvPr>
          <p:cNvSpPr>
            <a:spLocks noGrp="1"/>
          </p:cNvSpPr>
          <p:nvPr>
            <p:ph type="title"/>
          </p:nvPr>
        </p:nvSpPr>
        <p:spPr/>
        <p:txBody>
          <a:bodyPr/>
          <a:lstStyle/>
          <a:p>
            <a:r>
              <a:rPr lang="en-US" dirty="0"/>
              <a:t>Another example</a:t>
            </a:r>
            <a:endParaRPr lang="nl-NL" dirty="0"/>
          </a:p>
        </p:txBody>
      </p:sp>
      <p:sp>
        <p:nvSpPr>
          <p:cNvPr id="3" name="Content Placeholder 2">
            <a:extLst>
              <a:ext uri="{FF2B5EF4-FFF2-40B4-BE49-F238E27FC236}">
                <a16:creationId xmlns:a16="http://schemas.microsoft.com/office/drawing/2014/main" id="{0F47C4DA-4ABF-46E7-ABF4-EF9C53D9305E}"/>
              </a:ext>
            </a:extLst>
          </p:cNvPr>
          <p:cNvSpPr>
            <a:spLocks noGrp="1"/>
          </p:cNvSpPr>
          <p:nvPr>
            <p:ph idx="1"/>
          </p:nvPr>
        </p:nvSpPr>
        <p:spPr>
          <a:xfrm>
            <a:off x="960120" y="2587752"/>
            <a:ext cx="10268712" cy="4072692"/>
          </a:xfrm>
        </p:spPr>
        <p:txBody>
          <a:bodyPr>
            <a:normAutofit fontScale="77500" lnSpcReduction="20000"/>
          </a:bodyPr>
          <a:lstStyle/>
          <a:p>
            <a:pPr algn="l"/>
            <a:r>
              <a:rPr lang="en-US" b="1" i="0" dirty="0">
                <a:solidFill>
                  <a:srgbClr val="000000"/>
                </a:solidFill>
                <a:effectLst/>
                <a:latin typeface="Open Sans" panose="020B0606030504020204" pitchFamily="34" charset="0"/>
              </a:rPr>
              <a:t>One World Football Project: Transformative Power of Play</a:t>
            </a:r>
            <a:endParaRPr lang="en-US" b="1" i="0" dirty="0">
              <a:solidFill>
                <a:srgbClr val="7C7C7C"/>
              </a:solidFill>
              <a:effectLst/>
              <a:latin typeface="Open Sans" panose="020B0606030504020204" pitchFamily="34" charset="0"/>
            </a:endParaRPr>
          </a:p>
          <a:p>
            <a:pPr algn="just"/>
            <a:r>
              <a:rPr lang="en-US" b="0" i="0" dirty="0">
                <a:effectLst/>
                <a:latin typeface="Open Sans" panose="020B0606030504020204" pitchFamily="34" charset="0"/>
              </a:rPr>
              <a:t>Moved by the playing conditions and materials children in developing areas have the team at One World Football Project decided to come up with a durable football, that would work anywhere in the world: tough enough for the roughest landscapes and durable enough to last for years of play. </a:t>
            </a:r>
            <a:r>
              <a:rPr lang="en-US" b="0" i="0" dirty="0">
                <a:effectLst/>
                <a:highlight>
                  <a:srgbClr val="00FF00"/>
                </a:highlight>
                <a:latin typeface="Open Sans" panose="020B0606030504020204" pitchFamily="34" charset="0"/>
              </a:rPr>
              <a:t>For every ball you buy, they will donate a second ball to organizations that are working with youth in disadvantaged communities worldwide</a:t>
            </a:r>
            <a:r>
              <a:rPr lang="en-US" b="0" i="0" dirty="0">
                <a:effectLst/>
                <a:latin typeface="Open Sans" panose="020B0606030504020204" pitchFamily="34" charset="0"/>
              </a:rPr>
              <a:t>.  This will enable the </a:t>
            </a:r>
            <a:r>
              <a:rPr lang="en-US" b="0" i="0" dirty="0">
                <a:effectLst/>
                <a:highlight>
                  <a:srgbClr val="00FFFF"/>
                </a:highlight>
                <a:latin typeface="Open Sans" panose="020B0606030504020204" pitchFamily="34" charset="0"/>
              </a:rPr>
              <a:t>transformative power of play to millions of children who need it most.</a:t>
            </a:r>
            <a:r>
              <a:rPr lang="en-US" b="0" i="0" dirty="0">
                <a:effectLst/>
                <a:latin typeface="Open Sans" panose="020B0606030504020204" pitchFamily="34" charset="0"/>
              </a:rPr>
              <a:t>  </a:t>
            </a:r>
            <a:r>
              <a:rPr lang="en-US" b="0" i="0" dirty="0">
                <a:effectLst/>
                <a:highlight>
                  <a:srgbClr val="FF00FF"/>
                </a:highlight>
                <a:latin typeface="Open Sans" panose="020B0606030504020204" pitchFamily="34" charset="0"/>
              </a:rPr>
              <a:t>Their impact is now of over 60 million lives changed</a:t>
            </a:r>
            <a:r>
              <a:rPr lang="en-US" b="0" i="0" dirty="0">
                <a:effectLst/>
                <a:latin typeface="Open Sans" panose="020B0606030504020204" pitchFamily="34" charset="0"/>
              </a:rPr>
              <a:t>.</a:t>
            </a:r>
          </a:p>
          <a:p>
            <a:pPr algn="just"/>
            <a:r>
              <a:rPr lang="en-US" b="0" i="0" dirty="0">
                <a:solidFill>
                  <a:srgbClr val="404040"/>
                </a:solidFill>
                <a:effectLst/>
                <a:latin typeface="Gotham"/>
              </a:rPr>
              <a:t>(form the website) </a:t>
            </a:r>
            <a:r>
              <a:rPr lang="en-US" b="0" i="0" dirty="0">
                <a:solidFill>
                  <a:srgbClr val="404040"/>
                </a:solidFill>
                <a:effectLst/>
                <a:highlight>
                  <a:srgbClr val="00FFFF"/>
                </a:highlight>
                <a:latin typeface="Gotham"/>
              </a:rPr>
              <a:t>“5% of proceeds from One World </a:t>
            </a:r>
            <a:r>
              <a:rPr lang="en-US" b="0" i="0" dirty="0" err="1">
                <a:solidFill>
                  <a:srgbClr val="404040"/>
                </a:solidFill>
                <a:effectLst/>
                <a:highlight>
                  <a:srgbClr val="00FFFF"/>
                </a:highlight>
                <a:latin typeface="Gotham"/>
              </a:rPr>
              <a:t>Futbol</a:t>
            </a:r>
            <a:r>
              <a:rPr lang="en-US" b="0" i="0" dirty="0">
                <a:solidFill>
                  <a:srgbClr val="404040"/>
                </a:solidFill>
                <a:effectLst/>
                <a:highlight>
                  <a:srgbClr val="00FFFF"/>
                </a:highlight>
                <a:latin typeface="Gotham"/>
              </a:rPr>
              <a:t> sales goes to provide resources to organizations using play and sport to work with youth in disadvantaged communities worldwide.”</a:t>
            </a:r>
            <a:endParaRPr lang="en-US" dirty="0">
              <a:highlight>
                <a:srgbClr val="00FFFF"/>
              </a:highlight>
              <a:latin typeface="Open Sans" panose="020B0606030504020204" pitchFamily="34" charset="0"/>
            </a:endParaRPr>
          </a:p>
          <a:p>
            <a:pPr algn="just"/>
            <a:r>
              <a:rPr lang="en-US" sz="2100" b="0" i="0" dirty="0">
                <a:effectLst/>
                <a:latin typeface="Open Sans" panose="020B0606030504020204" pitchFamily="34" charset="0"/>
              </a:rPr>
              <a:t>https://www.oneworldplayproject.com/impact/</a:t>
            </a:r>
          </a:p>
          <a:p>
            <a:endParaRPr lang="nl-NL" dirty="0"/>
          </a:p>
        </p:txBody>
      </p:sp>
    </p:spTree>
    <p:extLst>
      <p:ext uri="{BB962C8B-B14F-4D97-AF65-F5344CB8AC3E}">
        <p14:creationId xmlns:p14="http://schemas.microsoft.com/office/powerpoint/2010/main" val="3106693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A8A6A-0573-4146-A9DD-AC55B872122A}"/>
              </a:ext>
            </a:extLst>
          </p:cNvPr>
          <p:cNvSpPr>
            <a:spLocks noGrp="1"/>
          </p:cNvSpPr>
          <p:nvPr>
            <p:ph type="title"/>
          </p:nvPr>
        </p:nvSpPr>
        <p:spPr/>
        <p:txBody>
          <a:bodyPr>
            <a:normAutofit fontScale="90000"/>
          </a:bodyPr>
          <a:lstStyle/>
          <a:p>
            <a:r>
              <a:rPr lang="en-US" dirty="0"/>
              <a:t>What should be measured? </a:t>
            </a:r>
            <a:endParaRPr lang="nl-NL" dirty="0"/>
          </a:p>
        </p:txBody>
      </p:sp>
      <p:sp>
        <p:nvSpPr>
          <p:cNvPr id="3" name="Content Placeholder 2">
            <a:extLst>
              <a:ext uri="{FF2B5EF4-FFF2-40B4-BE49-F238E27FC236}">
                <a16:creationId xmlns:a16="http://schemas.microsoft.com/office/drawing/2014/main" id="{EC224FC8-F3FC-423D-B1D9-31AC5087FB49}"/>
              </a:ext>
            </a:extLst>
          </p:cNvPr>
          <p:cNvSpPr>
            <a:spLocks noGrp="1"/>
          </p:cNvSpPr>
          <p:nvPr>
            <p:ph sz="half" idx="1"/>
          </p:nvPr>
        </p:nvSpPr>
        <p:spPr>
          <a:xfrm>
            <a:off x="960120" y="2587752"/>
            <a:ext cx="4815840" cy="2097137"/>
          </a:xfrm>
        </p:spPr>
        <p:txBody>
          <a:bodyPr>
            <a:normAutofit fontScale="77500" lnSpcReduction="20000"/>
          </a:bodyPr>
          <a:lstStyle/>
          <a:p>
            <a:r>
              <a:rPr lang="en-US" dirty="0"/>
              <a:t>TOMS</a:t>
            </a:r>
          </a:p>
          <a:p>
            <a:r>
              <a:rPr lang="en-US" b="0" i="0" dirty="0">
                <a:effectLst/>
                <a:highlight>
                  <a:srgbClr val="00FFFF"/>
                </a:highlight>
                <a:latin typeface="Open Sans" panose="020B0606030504020204" pitchFamily="34" charset="0"/>
              </a:rPr>
              <a:t>TOMS has given over 95 million pairs of new shoes to children in need </a:t>
            </a:r>
          </a:p>
          <a:p>
            <a:r>
              <a:rPr lang="en-US" b="0" i="0" dirty="0">
                <a:effectLst/>
                <a:highlight>
                  <a:srgbClr val="00FFFF"/>
                </a:highlight>
                <a:latin typeface="Open Sans" panose="020B0606030504020204" pitchFamily="34" charset="0"/>
              </a:rPr>
              <a:t>and donate part of their profits. </a:t>
            </a:r>
            <a:br>
              <a:rPr lang="en-US" b="0" i="0" dirty="0">
                <a:effectLst/>
                <a:highlight>
                  <a:srgbClr val="00FFFF"/>
                </a:highlight>
                <a:latin typeface="Open Sans" panose="020B0606030504020204" pitchFamily="34" charset="0"/>
              </a:rPr>
            </a:br>
            <a:endParaRPr lang="nl-NL" dirty="0"/>
          </a:p>
        </p:txBody>
      </p:sp>
      <p:sp>
        <p:nvSpPr>
          <p:cNvPr id="4" name="Content Placeholder 3">
            <a:extLst>
              <a:ext uri="{FF2B5EF4-FFF2-40B4-BE49-F238E27FC236}">
                <a16:creationId xmlns:a16="http://schemas.microsoft.com/office/drawing/2014/main" id="{470447E7-2CAA-45E0-A2B8-3233FDEA16C3}"/>
              </a:ext>
            </a:extLst>
          </p:cNvPr>
          <p:cNvSpPr>
            <a:spLocks noGrp="1"/>
          </p:cNvSpPr>
          <p:nvPr>
            <p:ph sz="half" idx="2"/>
          </p:nvPr>
        </p:nvSpPr>
        <p:spPr>
          <a:xfrm>
            <a:off x="6412992" y="2583371"/>
            <a:ext cx="4815840" cy="1796718"/>
          </a:xfrm>
        </p:spPr>
        <p:txBody>
          <a:bodyPr>
            <a:normAutofit fontScale="77500" lnSpcReduction="20000"/>
          </a:bodyPr>
          <a:lstStyle/>
          <a:p>
            <a:r>
              <a:rPr lang="en-US" dirty="0"/>
              <a:t>ONE WORLD FUTBALL</a:t>
            </a:r>
          </a:p>
          <a:p>
            <a:r>
              <a:rPr lang="en-US" b="0" i="0" dirty="0">
                <a:effectLst/>
                <a:highlight>
                  <a:srgbClr val="FF00FF"/>
                </a:highlight>
                <a:latin typeface="Open Sans" panose="020B0606030504020204" pitchFamily="34" charset="0"/>
              </a:rPr>
              <a:t>Their impact is now of over 60 million lives changed</a:t>
            </a:r>
            <a:r>
              <a:rPr lang="en-US" b="0" i="0" dirty="0">
                <a:effectLst/>
                <a:latin typeface="Open Sans" panose="020B0606030504020204" pitchFamily="34" charset="0"/>
              </a:rPr>
              <a:t>.</a:t>
            </a:r>
            <a:r>
              <a:rPr lang="en-US" dirty="0"/>
              <a:t> </a:t>
            </a:r>
          </a:p>
          <a:p>
            <a:r>
              <a:rPr lang="en-US" dirty="0">
                <a:highlight>
                  <a:srgbClr val="FF00FF"/>
                </a:highlight>
                <a:latin typeface="Open Sans" panose="020B0606030504020204" pitchFamily="34" charset="0"/>
              </a:rPr>
              <a:t>Donating footballs and proceedings </a:t>
            </a:r>
            <a:endParaRPr lang="nl-NL" dirty="0">
              <a:highlight>
                <a:srgbClr val="FF00FF"/>
              </a:highlight>
              <a:latin typeface="Open Sans" panose="020B0606030504020204" pitchFamily="34" charset="0"/>
            </a:endParaRPr>
          </a:p>
        </p:txBody>
      </p:sp>
      <p:sp>
        <p:nvSpPr>
          <p:cNvPr id="5" name="Content Placeholder 2">
            <a:extLst>
              <a:ext uri="{FF2B5EF4-FFF2-40B4-BE49-F238E27FC236}">
                <a16:creationId xmlns:a16="http://schemas.microsoft.com/office/drawing/2014/main" id="{BF3C8FDA-4D9F-42EB-93A6-DF52B1C3DCC3}"/>
              </a:ext>
            </a:extLst>
          </p:cNvPr>
          <p:cNvSpPr txBox="1">
            <a:spLocks/>
          </p:cNvSpPr>
          <p:nvPr/>
        </p:nvSpPr>
        <p:spPr>
          <a:xfrm>
            <a:off x="960120" y="4462579"/>
            <a:ext cx="4815840" cy="2097137"/>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These numbers aside, what is the aim? </a:t>
            </a:r>
          </a:p>
          <a:p>
            <a:r>
              <a:rPr lang="en-US" b="0" i="0" dirty="0">
                <a:effectLst/>
                <a:highlight>
                  <a:srgbClr val="FF00FF"/>
                </a:highlight>
                <a:latin typeface="Open Sans" panose="020B0606030504020204" pitchFamily="34" charset="0"/>
              </a:rPr>
              <a:t>“improving Health, providing access to Education and building Confidence</a:t>
            </a:r>
            <a:r>
              <a:rPr lang="en-US" dirty="0">
                <a:highlight>
                  <a:srgbClr val="FF00FF"/>
                </a:highlight>
                <a:latin typeface="Open Sans" panose="020B0606030504020204" pitchFamily="34" charset="0"/>
              </a:rPr>
              <a:t>”</a:t>
            </a:r>
            <a:br>
              <a:rPr lang="en-US" dirty="0">
                <a:highlight>
                  <a:srgbClr val="00FFFF"/>
                </a:highlight>
                <a:latin typeface="Open Sans" panose="020B0606030504020204" pitchFamily="34" charset="0"/>
              </a:rPr>
            </a:br>
            <a:endParaRPr lang="nl-NL" dirty="0"/>
          </a:p>
        </p:txBody>
      </p:sp>
      <p:sp>
        <p:nvSpPr>
          <p:cNvPr id="6" name="Content Placeholder 3">
            <a:extLst>
              <a:ext uri="{FF2B5EF4-FFF2-40B4-BE49-F238E27FC236}">
                <a16:creationId xmlns:a16="http://schemas.microsoft.com/office/drawing/2014/main" id="{B7016DF5-2265-49D2-A365-E9C83E15C5EC}"/>
              </a:ext>
            </a:extLst>
          </p:cNvPr>
          <p:cNvSpPr txBox="1">
            <a:spLocks/>
          </p:cNvSpPr>
          <p:nvPr/>
        </p:nvSpPr>
        <p:spPr>
          <a:xfrm>
            <a:off x="6412992" y="4458198"/>
            <a:ext cx="4815840" cy="1796718"/>
          </a:xfrm>
          <a:prstGeom prst="rect">
            <a:avLst/>
          </a:prstGeom>
        </p:spPr>
        <p:txBody>
          <a:bodyPr vert="horz" lIns="91440" tIns="45720" rIns="91440" bIns="45720" rtlCol="0">
            <a:normAutofit lnSpcReduction="10000"/>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highlight>
                <a:srgbClr val="FF00FF"/>
              </a:highlight>
              <a:latin typeface="Open Sans" panose="020B0606030504020204" pitchFamily="34" charset="0"/>
            </a:endParaRPr>
          </a:p>
          <a:p>
            <a:r>
              <a:rPr lang="en-US" b="0" i="0" dirty="0">
                <a:effectLst/>
                <a:highlight>
                  <a:srgbClr val="00FFFF"/>
                </a:highlight>
                <a:latin typeface="Open Sans" panose="020B0606030504020204" pitchFamily="34" charset="0"/>
              </a:rPr>
              <a:t>“transformative power of play to millions of children who need it most.</a:t>
            </a:r>
            <a:r>
              <a:rPr lang="en-US" dirty="0">
                <a:highlight>
                  <a:srgbClr val="00FFFF"/>
                </a:highlight>
                <a:latin typeface="Open Sans" panose="020B0606030504020204" pitchFamily="34" charset="0"/>
              </a:rPr>
              <a:t>”</a:t>
            </a:r>
            <a:endParaRPr lang="nl-NL" dirty="0"/>
          </a:p>
        </p:txBody>
      </p:sp>
      <p:sp>
        <p:nvSpPr>
          <p:cNvPr id="7" name="Content Placeholder 2">
            <a:extLst>
              <a:ext uri="{FF2B5EF4-FFF2-40B4-BE49-F238E27FC236}">
                <a16:creationId xmlns:a16="http://schemas.microsoft.com/office/drawing/2014/main" id="{D78A1C87-C69B-448C-A173-F26F95B95C4C}"/>
              </a:ext>
            </a:extLst>
          </p:cNvPr>
          <p:cNvSpPr txBox="1">
            <a:spLocks/>
          </p:cNvSpPr>
          <p:nvPr/>
        </p:nvSpPr>
        <p:spPr>
          <a:xfrm>
            <a:off x="4425244" y="6386673"/>
            <a:ext cx="4639733" cy="307025"/>
          </a:xfrm>
          <a:prstGeom prst="rect">
            <a:avLst/>
          </a:prstGeom>
        </p:spPr>
        <p:txBody>
          <a:bodyPr vert="horz" lIns="91440" tIns="45720" rIns="91440" bIns="45720" rtlCol="0" anchor="t">
            <a:normAutofit fontScale="62500" lnSpcReduction="20000"/>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ighlight>
                  <a:srgbClr val="FFFF00"/>
                </a:highlight>
              </a:rPr>
              <a:t>How can you measure these? </a:t>
            </a:r>
          </a:p>
        </p:txBody>
      </p:sp>
      <p:pic>
        <p:nvPicPr>
          <p:cNvPr id="8" name="Picture 2" descr="20 Grunge Arrow (PNG Transparent) | OnlyGFX.com">
            <a:extLst>
              <a:ext uri="{FF2B5EF4-FFF2-40B4-BE49-F238E27FC236}">
                <a16:creationId xmlns:a16="http://schemas.microsoft.com/office/drawing/2014/main" id="{3821B7CB-00C0-4F73-8B7A-257598DD1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006871">
            <a:off x="3525693" y="5884224"/>
            <a:ext cx="822245" cy="7413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20 Grunge Arrow (PNG Transparent) | OnlyGFX.com">
            <a:extLst>
              <a:ext uri="{FF2B5EF4-FFF2-40B4-BE49-F238E27FC236}">
                <a16:creationId xmlns:a16="http://schemas.microsoft.com/office/drawing/2014/main" id="{6A4795AF-D250-4CCB-9F97-B92B81D5E8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662607" flipV="1">
            <a:off x="7470641" y="5953601"/>
            <a:ext cx="822245" cy="866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00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F58FB36D-73B3-45EF-8CD4-221CCC8BE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4D7835D7-DF12-420F-843A-1C5083D2B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1A5DBF-564B-43F7-8DCC-0AC03E351219}"/>
              </a:ext>
            </a:extLst>
          </p:cNvPr>
          <p:cNvSpPr>
            <a:spLocks noGrp="1"/>
          </p:cNvSpPr>
          <p:nvPr>
            <p:ph type="title"/>
          </p:nvPr>
        </p:nvSpPr>
        <p:spPr>
          <a:xfrm>
            <a:off x="960120" y="317814"/>
            <a:ext cx="10268712" cy="1700784"/>
          </a:xfrm>
        </p:spPr>
        <p:txBody>
          <a:bodyPr>
            <a:normAutofit/>
          </a:bodyPr>
          <a:lstStyle/>
          <a:p>
            <a:r>
              <a:rPr lang="en-US" sz="5600" dirty="0"/>
              <a:t>In a nutshell, as a social entrepreneur…</a:t>
            </a:r>
            <a:endParaRPr lang="nl-NL" sz="5600" dirty="0"/>
          </a:p>
        </p:txBody>
      </p:sp>
      <p:sp>
        <p:nvSpPr>
          <p:cNvPr id="3" name="Content Placeholder 2">
            <a:extLst>
              <a:ext uri="{FF2B5EF4-FFF2-40B4-BE49-F238E27FC236}">
                <a16:creationId xmlns:a16="http://schemas.microsoft.com/office/drawing/2014/main" id="{0B3FFF42-16FE-4BAD-9084-5DD5C0EBB016}"/>
              </a:ext>
            </a:extLst>
          </p:cNvPr>
          <p:cNvSpPr>
            <a:spLocks noGrp="1"/>
          </p:cNvSpPr>
          <p:nvPr>
            <p:ph idx="1"/>
          </p:nvPr>
        </p:nvSpPr>
        <p:spPr>
          <a:xfrm>
            <a:off x="960120" y="2784143"/>
            <a:ext cx="5782586" cy="3853724"/>
          </a:xfrm>
        </p:spPr>
        <p:txBody>
          <a:bodyPr anchor="t">
            <a:normAutofit fontScale="77500" lnSpcReduction="20000"/>
          </a:bodyPr>
          <a:lstStyle/>
          <a:p>
            <a:r>
              <a:rPr lang="en-US" dirty="0"/>
              <a:t>The more profit you make, the more positive impact you CAN do.</a:t>
            </a:r>
          </a:p>
          <a:p>
            <a:endParaRPr lang="en-US" dirty="0"/>
          </a:p>
          <a:p>
            <a:r>
              <a:rPr lang="en-US" dirty="0"/>
              <a:t>However, some types of impact are harder to measure (such as improved health or level of confidence, or social transformation) and will need more effort and resources to do so in the long-term. </a:t>
            </a:r>
          </a:p>
          <a:p>
            <a:endParaRPr lang="en-US" dirty="0"/>
          </a:p>
          <a:p>
            <a:r>
              <a:rPr lang="en-US" dirty="0"/>
              <a:t>So, if you start a social business, </a:t>
            </a:r>
            <a:r>
              <a:rPr lang="en-US" dirty="0">
                <a:highlight>
                  <a:srgbClr val="00FFFF"/>
                </a:highlight>
              </a:rPr>
              <a:t>plan resources </a:t>
            </a:r>
            <a:r>
              <a:rPr lang="en-US" dirty="0"/>
              <a:t>(money, time, people) </a:t>
            </a:r>
            <a:r>
              <a:rPr lang="en-US" dirty="0">
                <a:highlight>
                  <a:srgbClr val="00FFFF"/>
                </a:highlight>
              </a:rPr>
              <a:t>for impact evaluation</a:t>
            </a:r>
            <a:r>
              <a:rPr lang="en-US" dirty="0"/>
              <a:t>.</a:t>
            </a:r>
          </a:p>
          <a:p>
            <a:endParaRPr lang="en-US" dirty="0"/>
          </a:p>
          <a:p>
            <a:endParaRPr lang="nl-NL" dirty="0"/>
          </a:p>
        </p:txBody>
      </p:sp>
      <p:pic>
        <p:nvPicPr>
          <p:cNvPr id="16" name="Graphic 6" descr="Business Growth">
            <a:extLst>
              <a:ext uri="{FF2B5EF4-FFF2-40B4-BE49-F238E27FC236}">
                <a16:creationId xmlns:a16="http://schemas.microsoft.com/office/drawing/2014/main" id="{F83FCDCB-E9B5-40CD-B168-E5A99D7739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7175" y="2852382"/>
            <a:ext cx="3364792" cy="3364792"/>
          </a:xfrm>
          <a:prstGeom prst="rect">
            <a:avLst/>
          </a:prstGeom>
        </p:spPr>
      </p:pic>
    </p:spTree>
    <p:extLst>
      <p:ext uri="{BB962C8B-B14F-4D97-AF65-F5344CB8AC3E}">
        <p14:creationId xmlns:p14="http://schemas.microsoft.com/office/powerpoint/2010/main" val="2234244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A5DBF-564B-43F7-8DCC-0AC03E351219}"/>
              </a:ext>
            </a:extLst>
          </p:cNvPr>
          <p:cNvSpPr>
            <a:spLocks noGrp="1"/>
          </p:cNvSpPr>
          <p:nvPr>
            <p:ph type="title"/>
          </p:nvPr>
        </p:nvSpPr>
        <p:spPr>
          <a:xfrm>
            <a:off x="960120" y="317814"/>
            <a:ext cx="10268712" cy="1700784"/>
          </a:xfrm>
        </p:spPr>
        <p:txBody>
          <a:bodyPr>
            <a:normAutofit/>
          </a:bodyPr>
          <a:lstStyle/>
          <a:p>
            <a:r>
              <a:rPr lang="en-US" sz="4000" dirty="0"/>
              <a:t>But </a:t>
            </a:r>
            <a:r>
              <a:rPr lang="en-US" sz="4000" u="sng" dirty="0"/>
              <a:t>WHY</a:t>
            </a:r>
            <a:r>
              <a:rPr lang="en-US" sz="4000" dirty="0"/>
              <a:t> measuring is important?</a:t>
            </a:r>
          </a:p>
        </p:txBody>
      </p:sp>
      <p:sp>
        <p:nvSpPr>
          <p:cNvPr id="3" name="Content Placeholder 2">
            <a:extLst>
              <a:ext uri="{FF2B5EF4-FFF2-40B4-BE49-F238E27FC236}">
                <a16:creationId xmlns:a16="http://schemas.microsoft.com/office/drawing/2014/main" id="{0B3FFF42-16FE-4BAD-9084-5DD5C0EBB016}"/>
              </a:ext>
            </a:extLst>
          </p:cNvPr>
          <p:cNvSpPr>
            <a:spLocks noGrp="1"/>
          </p:cNvSpPr>
          <p:nvPr>
            <p:ph idx="1"/>
          </p:nvPr>
        </p:nvSpPr>
        <p:spPr>
          <a:xfrm>
            <a:off x="960120" y="2784143"/>
            <a:ext cx="5782586" cy="3433031"/>
          </a:xfrm>
        </p:spPr>
        <p:txBody>
          <a:bodyPr anchor="t">
            <a:normAutofit fontScale="70000" lnSpcReduction="20000"/>
          </a:bodyPr>
          <a:lstStyle/>
          <a:p>
            <a:r>
              <a:rPr lang="en-US" dirty="0"/>
              <a:t>Builds </a:t>
            </a:r>
            <a:r>
              <a:rPr lang="en-US" dirty="0">
                <a:highlight>
                  <a:srgbClr val="00FF00"/>
                </a:highlight>
              </a:rPr>
              <a:t>TRUST</a:t>
            </a:r>
            <a:r>
              <a:rPr lang="en-US" dirty="0"/>
              <a:t> with stakeholders </a:t>
            </a:r>
          </a:p>
          <a:p>
            <a:r>
              <a:rPr lang="en-US" dirty="0"/>
              <a:t>Increases </a:t>
            </a:r>
            <a:r>
              <a:rPr lang="en-US" dirty="0">
                <a:highlight>
                  <a:srgbClr val="FF00FF"/>
                </a:highlight>
              </a:rPr>
              <a:t>LOYALTY</a:t>
            </a:r>
            <a:r>
              <a:rPr lang="en-US" dirty="0"/>
              <a:t> with consumers </a:t>
            </a:r>
          </a:p>
          <a:p>
            <a:r>
              <a:rPr lang="en-US" dirty="0"/>
              <a:t>Resulting in </a:t>
            </a:r>
            <a:r>
              <a:rPr lang="en-US" u="sng" dirty="0"/>
              <a:t>more funding, spontaneous partnerships and revenue</a:t>
            </a:r>
            <a:r>
              <a:rPr lang="en-US" dirty="0"/>
              <a:t> to further you cause</a:t>
            </a:r>
          </a:p>
          <a:p>
            <a:endParaRPr lang="en-US" dirty="0"/>
          </a:p>
          <a:p>
            <a:r>
              <a:rPr lang="en-US" dirty="0"/>
              <a:t>So again…</a:t>
            </a:r>
          </a:p>
          <a:p>
            <a:r>
              <a:rPr lang="en-US" dirty="0"/>
              <a:t>The more profit you make, the more positive impact you </a:t>
            </a:r>
            <a:r>
              <a:rPr lang="en-US" dirty="0">
                <a:highlight>
                  <a:srgbClr val="00FFFF"/>
                </a:highlight>
              </a:rPr>
              <a:t>CAN</a:t>
            </a:r>
            <a:r>
              <a:rPr lang="en-US" dirty="0"/>
              <a:t> do.</a:t>
            </a:r>
          </a:p>
          <a:p>
            <a:r>
              <a:rPr lang="en-US" dirty="0"/>
              <a:t>It is a cyclical process</a:t>
            </a:r>
          </a:p>
          <a:p>
            <a:endParaRPr lang="en-US" dirty="0"/>
          </a:p>
          <a:p>
            <a:endParaRPr lang="nl-NL" dirty="0"/>
          </a:p>
        </p:txBody>
      </p:sp>
      <p:pic>
        <p:nvPicPr>
          <p:cNvPr id="16" name="Graphic 6" descr="Business Growth">
            <a:extLst>
              <a:ext uri="{FF2B5EF4-FFF2-40B4-BE49-F238E27FC236}">
                <a16:creationId xmlns:a16="http://schemas.microsoft.com/office/drawing/2014/main" id="{F83FCDCB-E9B5-40CD-B168-E5A99D7739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64040" y="2818262"/>
            <a:ext cx="3364792" cy="3364792"/>
          </a:xfrm>
          <a:prstGeom prst="rect">
            <a:avLst/>
          </a:prstGeom>
        </p:spPr>
      </p:pic>
    </p:spTree>
    <p:extLst>
      <p:ext uri="{BB962C8B-B14F-4D97-AF65-F5344CB8AC3E}">
        <p14:creationId xmlns:p14="http://schemas.microsoft.com/office/powerpoint/2010/main" val="1645414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F30FA-9E98-4399-8BF3-6ACCF1AFD408}"/>
              </a:ext>
            </a:extLst>
          </p:cNvPr>
          <p:cNvSpPr>
            <a:spLocks noGrp="1"/>
          </p:cNvSpPr>
          <p:nvPr>
            <p:ph type="title"/>
          </p:nvPr>
        </p:nvSpPr>
        <p:spPr/>
        <p:txBody>
          <a:bodyPr/>
          <a:lstStyle/>
          <a:p>
            <a:r>
              <a:rPr lang="en-US" dirty="0"/>
              <a:t>Impact assessment</a:t>
            </a:r>
            <a:endParaRPr lang="nl-NL" dirty="0"/>
          </a:p>
        </p:txBody>
      </p:sp>
      <p:sp>
        <p:nvSpPr>
          <p:cNvPr id="3" name="Content Placeholder 2">
            <a:extLst>
              <a:ext uri="{FF2B5EF4-FFF2-40B4-BE49-F238E27FC236}">
                <a16:creationId xmlns:a16="http://schemas.microsoft.com/office/drawing/2014/main" id="{1A7CB959-303B-4CF2-8792-A057DE53D665}"/>
              </a:ext>
            </a:extLst>
          </p:cNvPr>
          <p:cNvSpPr>
            <a:spLocks noGrp="1"/>
          </p:cNvSpPr>
          <p:nvPr>
            <p:ph sz="half" idx="1"/>
          </p:nvPr>
        </p:nvSpPr>
        <p:spPr/>
        <p:txBody>
          <a:bodyPr>
            <a:normAutofit lnSpcReduction="10000"/>
          </a:bodyPr>
          <a:lstStyle/>
          <a:p>
            <a:r>
              <a:rPr lang="en-US" dirty="0"/>
              <a:t>According to </a:t>
            </a:r>
          </a:p>
          <a:p>
            <a:r>
              <a:rPr lang="en-US" dirty="0">
                <a:highlight>
                  <a:srgbClr val="00FFFF"/>
                </a:highlight>
              </a:rPr>
              <a:t>The B-Corp Handbook: how you can use business as a Force for Good</a:t>
            </a:r>
            <a:r>
              <a:rPr lang="en-US" dirty="0"/>
              <a:t>, </a:t>
            </a:r>
          </a:p>
          <a:p>
            <a:r>
              <a:rPr lang="en-US" dirty="0"/>
              <a:t>there are 5 areas in which companies can evaluate their impact: </a:t>
            </a:r>
          </a:p>
        </p:txBody>
      </p:sp>
      <p:sp>
        <p:nvSpPr>
          <p:cNvPr id="4" name="Content Placeholder 3">
            <a:extLst>
              <a:ext uri="{FF2B5EF4-FFF2-40B4-BE49-F238E27FC236}">
                <a16:creationId xmlns:a16="http://schemas.microsoft.com/office/drawing/2014/main" id="{3551B28A-B7FC-4E0C-A650-1BC621CDFD9D}"/>
              </a:ext>
            </a:extLst>
          </p:cNvPr>
          <p:cNvSpPr>
            <a:spLocks noGrp="1"/>
          </p:cNvSpPr>
          <p:nvPr>
            <p:ph sz="half" idx="2"/>
          </p:nvPr>
        </p:nvSpPr>
        <p:spPr>
          <a:xfrm>
            <a:off x="6705353" y="2587752"/>
            <a:ext cx="5170557" cy="3593592"/>
          </a:xfrm>
        </p:spPr>
        <p:txBody>
          <a:bodyPr>
            <a:normAutofit lnSpcReduction="10000"/>
          </a:bodyPr>
          <a:lstStyle/>
          <a:p>
            <a:pPr>
              <a:lnSpc>
                <a:spcPct val="150000"/>
              </a:lnSpc>
            </a:pPr>
            <a:r>
              <a:rPr lang="en-US" dirty="0"/>
              <a:t>Workers</a:t>
            </a:r>
          </a:p>
          <a:p>
            <a:pPr>
              <a:lnSpc>
                <a:spcPct val="150000"/>
              </a:lnSpc>
            </a:pPr>
            <a:r>
              <a:rPr lang="en-US" dirty="0"/>
              <a:t>Community (or </a:t>
            </a:r>
            <a:r>
              <a:rPr lang="en-US" u="sng" dirty="0"/>
              <a:t>Beneficiaries)</a:t>
            </a:r>
            <a:endParaRPr lang="en-US" dirty="0"/>
          </a:p>
          <a:p>
            <a:pPr>
              <a:lnSpc>
                <a:spcPct val="150000"/>
              </a:lnSpc>
            </a:pPr>
            <a:r>
              <a:rPr lang="en-US" dirty="0"/>
              <a:t>Environment</a:t>
            </a:r>
          </a:p>
          <a:p>
            <a:pPr>
              <a:lnSpc>
                <a:spcPct val="150000"/>
              </a:lnSpc>
            </a:pPr>
            <a:r>
              <a:rPr lang="en-US" dirty="0"/>
              <a:t>Governance </a:t>
            </a:r>
          </a:p>
          <a:p>
            <a:pPr>
              <a:lnSpc>
                <a:spcPct val="150000"/>
              </a:lnSpc>
            </a:pPr>
            <a:r>
              <a:rPr lang="en-US" dirty="0"/>
              <a:t>Customer </a:t>
            </a:r>
            <a:endParaRPr lang="nl-NL" dirty="0"/>
          </a:p>
        </p:txBody>
      </p:sp>
      <p:pic>
        <p:nvPicPr>
          <p:cNvPr id="6" name="Graphic 5" descr="Spinning Plates with solid fill">
            <a:extLst>
              <a:ext uri="{FF2B5EF4-FFF2-40B4-BE49-F238E27FC236}">
                <a16:creationId xmlns:a16="http://schemas.microsoft.com/office/drawing/2014/main" id="{514BA268-483B-4AD3-9BD8-8FF39BD967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32513" y="2678670"/>
            <a:ext cx="533260" cy="533260"/>
          </a:xfrm>
          <a:prstGeom prst="rect">
            <a:avLst/>
          </a:prstGeom>
        </p:spPr>
      </p:pic>
      <p:pic>
        <p:nvPicPr>
          <p:cNvPr id="8" name="Graphic 7" descr="Neighborhood with solid fill">
            <a:extLst>
              <a:ext uri="{FF2B5EF4-FFF2-40B4-BE49-F238E27FC236}">
                <a16:creationId xmlns:a16="http://schemas.microsoft.com/office/drawing/2014/main" id="{47855FEC-AB22-4186-B635-C13829548E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32513" y="3398294"/>
            <a:ext cx="533260" cy="533260"/>
          </a:xfrm>
          <a:prstGeom prst="rect">
            <a:avLst/>
          </a:prstGeom>
        </p:spPr>
      </p:pic>
      <p:pic>
        <p:nvPicPr>
          <p:cNvPr id="10" name="Graphic 9" descr="Target Audience with solid fill">
            <a:extLst>
              <a:ext uri="{FF2B5EF4-FFF2-40B4-BE49-F238E27FC236}">
                <a16:creationId xmlns:a16="http://schemas.microsoft.com/office/drawing/2014/main" id="{BA7F2A0D-48E7-4EBC-BAB4-972F68610FA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39569" y="5639147"/>
            <a:ext cx="533260" cy="533260"/>
          </a:xfrm>
          <a:prstGeom prst="rect">
            <a:avLst/>
          </a:prstGeom>
        </p:spPr>
      </p:pic>
      <p:pic>
        <p:nvPicPr>
          <p:cNvPr id="12" name="Graphic 11" descr="Bar graph with upward trend with solid fill">
            <a:extLst>
              <a:ext uri="{FF2B5EF4-FFF2-40B4-BE49-F238E27FC236}">
                <a16:creationId xmlns:a16="http://schemas.microsoft.com/office/drawing/2014/main" id="{544C4F88-1FC5-4A50-B0DB-34AE2048A2A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52304" y="4889073"/>
            <a:ext cx="533260" cy="533260"/>
          </a:xfrm>
          <a:prstGeom prst="rect">
            <a:avLst/>
          </a:prstGeom>
        </p:spPr>
      </p:pic>
      <p:pic>
        <p:nvPicPr>
          <p:cNvPr id="14" name="Graphic 13" descr="Sustainability with solid fill">
            <a:extLst>
              <a:ext uri="{FF2B5EF4-FFF2-40B4-BE49-F238E27FC236}">
                <a16:creationId xmlns:a16="http://schemas.microsoft.com/office/drawing/2014/main" id="{9D0CB1A3-D293-457B-AD89-BB310E3D36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32513" y="4129207"/>
            <a:ext cx="533260" cy="533260"/>
          </a:xfrm>
          <a:prstGeom prst="rect">
            <a:avLst/>
          </a:prstGeom>
        </p:spPr>
      </p:pic>
    </p:spTree>
    <p:extLst>
      <p:ext uri="{BB962C8B-B14F-4D97-AF65-F5344CB8AC3E}">
        <p14:creationId xmlns:p14="http://schemas.microsoft.com/office/powerpoint/2010/main" val="3865715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nature, night sky&#10;&#10;Description automatically generated">
            <a:extLst>
              <a:ext uri="{FF2B5EF4-FFF2-40B4-BE49-F238E27FC236}">
                <a16:creationId xmlns:a16="http://schemas.microsoft.com/office/drawing/2014/main" id="{942FF4AC-2F61-4E4C-B922-C2FAF4A9BAC4}"/>
              </a:ext>
            </a:extLst>
          </p:cNvPr>
          <p:cNvPicPr>
            <a:picLocks noChangeAspect="1"/>
          </p:cNvPicPr>
          <p:nvPr/>
        </p:nvPicPr>
        <p:blipFill rotWithShape="1">
          <a:blip r:embed="rId2">
            <a:extLst>
              <a:ext uri="{28A0092B-C50C-407E-A947-70E740481C1C}">
                <a14:useLocalDpi xmlns:a14="http://schemas.microsoft.com/office/drawing/2010/main" val="0"/>
              </a:ext>
            </a:extLst>
          </a:blip>
          <a:srcRect l="444"/>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1C2F3FA0-960A-435A-AC72-8ADCBF50F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1139"/>
            <a:ext cx="12192000" cy="164455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B73003-06C1-4BC3-A186-CC143D741F29}"/>
              </a:ext>
            </a:extLst>
          </p:cNvPr>
          <p:cNvSpPr>
            <a:spLocks noGrp="1"/>
          </p:cNvSpPr>
          <p:nvPr>
            <p:ph type="title"/>
          </p:nvPr>
        </p:nvSpPr>
        <p:spPr>
          <a:xfrm>
            <a:off x="961644" y="4675366"/>
            <a:ext cx="10268712" cy="846223"/>
          </a:xfrm>
        </p:spPr>
        <p:txBody>
          <a:bodyPr vert="horz" lIns="91440" tIns="45720" rIns="91440" bIns="45720" rtlCol="0" anchor="b">
            <a:normAutofit/>
          </a:bodyPr>
          <a:lstStyle/>
          <a:p>
            <a:pPr algn="ctr"/>
            <a:r>
              <a:rPr lang="en-US" sz="5400">
                <a:solidFill>
                  <a:srgbClr val="FFFFFF"/>
                </a:solidFill>
              </a:rPr>
              <a:t>Welcome to day 3</a:t>
            </a:r>
          </a:p>
        </p:txBody>
      </p:sp>
    </p:spTree>
    <p:extLst>
      <p:ext uri="{BB962C8B-B14F-4D97-AF65-F5344CB8AC3E}">
        <p14:creationId xmlns:p14="http://schemas.microsoft.com/office/powerpoint/2010/main" val="2612609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531F4-37A3-4F55-AFF7-6666B2102793}"/>
              </a:ext>
            </a:extLst>
          </p:cNvPr>
          <p:cNvSpPr>
            <a:spLocks noGrp="1"/>
          </p:cNvSpPr>
          <p:nvPr>
            <p:ph type="title"/>
          </p:nvPr>
        </p:nvSpPr>
        <p:spPr/>
        <p:txBody>
          <a:bodyPr>
            <a:normAutofit/>
          </a:bodyPr>
          <a:lstStyle/>
          <a:p>
            <a:r>
              <a:rPr lang="en-US" dirty="0"/>
              <a:t>What can be measured?</a:t>
            </a:r>
            <a:br>
              <a:rPr lang="en-US" sz="4900" dirty="0"/>
            </a:br>
            <a:r>
              <a:rPr lang="en-US" sz="4900" dirty="0"/>
              <a:t>SOME </a:t>
            </a:r>
            <a:r>
              <a:rPr lang="en-US" sz="4800" dirty="0"/>
              <a:t>examples</a:t>
            </a:r>
            <a:endParaRPr lang="nl-NL" dirty="0"/>
          </a:p>
        </p:txBody>
      </p:sp>
      <p:sp>
        <p:nvSpPr>
          <p:cNvPr id="3" name="Content Placeholder 2">
            <a:extLst>
              <a:ext uri="{FF2B5EF4-FFF2-40B4-BE49-F238E27FC236}">
                <a16:creationId xmlns:a16="http://schemas.microsoft.com/office/drawing/2014/main" id="{7B8BC076-7441-4CDA-837A-1FB2AF2AADE3}"/>
              </a:ext>
            </a:extLst>
          </p:cNvPr>
          <p:cNvSpPr>
            <a:spLocks noGrp="1"/>
          </p:cNvSpPr>
          <p:nvPr>
            <p:ph sz="half" idx="1"/>
          </p:nvPr>
        </p:nvSpPr>
        <p:spPr>
          <a:xfrm>
            <a:off x="960120" y="2587752"/>
            <a:ext cx="1895969" cy="3593592"/>
          </a:xfrm>
        </p:spPr>
        <p:txBody>
          <a:bodyPr>
            <a:normAutofit fontScale="70000" lnSpcReduction="20000"/>
          </a:bodyPr>
          <a:lstStyle/>
          <a:p>
            <a:r>
              <a:rPr lang="en-US" sz="2000" dirty="0">
                <a:highlight>
                  <a:srgbClr val="FF00FF"/>
                </a:highlight>
              </a:rPr>
              <a:t>Impact on workers</a:t>
            </a:r>
          </a:p>
          <a:p>
            <a:pPr marL="342900" indent="-342900">
              <a:buFont typeface="Wingdings" panose="05000000000000000000" pitchFamily="2" charset="2"/>
              <a:buChar char="ü"/>
            </a:pPr>
            <a:r>
              <a:rPr lang="en-US" sz="2000" dirty="0"/>
              <a:t>Share ownership with employees</a:t>
            </a:r>
          </a:p>
          <a:p>
            <a:pPr marL="342900" indent="-342900">
              <a:buFont typeface="Wingdings" panose="05000000000000000000" pitchFamily="2" charset="2"/>
              <a:buChar char="ü"/>
            </a:pPr>
            <a:r>
              <a:rPr lang="en-US" sz="2000" dirty="0"/>
              <a:t>subsidize professional development and training</a:t>
            </a:r>
          </a:p>
          <a:p>
            <a:pPr marL="342900" indent="-342900">
              <a:buFont typeface="Wingdings" panose="05000000000000000000" pitchFamily="2" charset="2"/>
              <a:buChar char="ü"/>
            </a:pPr>
            <a:r>
              <a:rPr lang="en-US" sz="2000" dirty="0"/>
              <a:t>Have health and wellness program </a:t>
            </a:r>
          </a:p>
          <a:p>
            <a:pPr marL="342900" indent="-342900">
              <a:buFont typeface="Wingdings" panose="05000000000000000000" pitchFamily="2" charset="2"/>
              <a:buChar char="ü"/>
            </a:pPr>
            <a:r>
              <a:rPr lang="en-US" sz="2000" dirty="0"/>
              <a:t>Conduct anonymous employee satisfaction surveys </a:t>
            </a:r>
            <a:endParaRPr lang="nl-NL" sz="2000" dirty="0"/>
          </a:p>
        </p:txBody>
      </p:sp>
      <p:sp>
        <p:nvSpPr>
          <p:cNvPr id="5" name="Content Placeholder 2">
            <a:extLst>
              <a:ext uri="{FF2B5EF4-FFF2-40B4-BE49-F238E27FC236}">
                <a16:creationId xmlns:a16="http://schemas.microsoft.com/office/drawing/2014/main" id="{B41AB2B1-1775-404F-AB3A-CC5A91F457DB}"/>
              </a:ext>
            </a:extLst>
          </p:cNvPr>
          <p:cNvSpPr txBox="1">
            <a:spLocks/>
          </p:cNvSpPr>
          <p:nvPr/>
        </p:nvSpPr>
        <p:spPr>
          <a:xfrm>
            <a:off x="3092817" y="2587751"/>
            <a:ext cx="1895969" cy="4151715"/>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highlight>
                  <a:srgbClr val="FFFF00"/>
                </a:highlight>
              </a:rPr>
              <a:t>Impact on community</a:t>
            </a:r>
          </a:p>
          <a:p>
            <a:pPr marL="342900" indent="-342900">
              <a:buFont typeface="Wingdings" panose="05000000000000000000" pitchFamily="2" charset="2"/>
              <a:buChar char="ü"/>
            </a:pPr>
            <a:r>
              <a:rPr lang="en-US" sz="1900" dirty="0"/>
              <a:t>Have a diverse group of owners and employees, including chronically underemployed populations</a:t>
            </a:r>
          </a:p>
          <a:p>
            <a:pPr marL="342900" indent="-342900">
              <a:buFont typeface="Wingdings" panose="05000000000000000000" pitchFamily="2" charset="2"/>
              <a:buChar char="ü"/>
            </a:pPr>
            <a:r>
              <a:rPr lang="en-US" sz="1900" dirty="0"/>
              <a:t>Purchase from local suppliers or suppliers owned by underrepresented populations</a:t>
            </a:r>
          </a:p>
          <a:p>
            <a:pPr marL="342900" indent="-342900">
              <a:buFont typeface="Wingdings" panose="05000000000000000000" pitchFamily="2" charset="2"/>
              <a:buChar char="ü"/>
            </a:pPr>
            <a:r>
              <a:rPr lang="en-US" sz="1900" dirty="0"/>
              <a:t>Disclose the names of your suppliers </a:t>
            </a:r>
          </a:p>
          <a:p>
            <a:pPr marL="342900" indent="-342900">
              <a:buFont typeface="Wingdings" panose="05000000000000000000" pitchFamily="2" charset="2"/>
              <a:buChar char="ü"/>
            </a:pPr>
            <a:r>
              <a:rPr lang="en-US" sz="1900" dirty="0"/>
              <a:t>Commit to donating percentages of revenue</a:t>
            </a:r>
          </a:p>
          <a:p>
            <a:endParaRPr lang="en-US" sz="2000" dirty="0"/>
          </a:p>
          <a:p>
            <a:endParaRPr lang="nl-NL" sz="2000" dirty="0"/>
          </a:p>
        </p:txBody>
      </p:sp>
      <p:sp>
        <p:nvSpPr>
          <p:cNvPr id="6" name="Content Placeholder 2">
            <a:extLst>
              <a:ext uri="{FF2B5EF4-FFF2-40B4-BE49-F238E27FC236}">
                <a16:creationId xmlns:a16="http://schemas.microsoft.com/office/drawing/2014/main" id="{AC6293FE-17A3-4704-A127-CB8AB3736966}"/>
              </a:ext>
            </a:extLst>
          </p:cNvPr>
          <p:cNvSpPr txBox="1">
            <a:spLocks/>
          </p:cNvSpPr>
          <p:nvPr/>
        </p:nvSpPr>
        <p:spPr>
          <a:xfrm>
            <a:off x="5225514" y="2587752"/>
            <a:ext cx="1895969" cy="4270248"/>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highlight>
                  <a:srgbClr val="00FF00"/>
                </a:highlight>
              </a:rPr>
              <a:t>Impact on environment</a:t>
            </a:r>
          </a:p>
          <a:p>
            <a:pPr marL="342900" indent="-342900">
              <a:buFont typeface="Wingdings" panose="05000000000000000000" pitchFamily="2" charset="2"/>
              <a:buChar char="ü"/>
            </a:pPr>
            <a:r>
              <a:rPr lang="en-US" sz="2000" dirty="0"/>
              <a:t>Use low-impact renewable energy and </a:t>
            </a:r>
            <a:r>
              <a:rPr lang="nl-NL" sz="2000" dirty="0"/>
              <a:t>water-efficient  systems</a:t>
            </a:r>
            <a:endParaRPr lang="en-US" sz="2000" dirty="0"/>
          </a:p>
          <a:p>
            <a:pPr marL="342900" indent="-342900">
              <a:buFont typeface="Wingdings" panose="05000000000000000000" pitchFamily="2" charset="2"/>
              <a:buChar char="ü"/>
            </a:pPr>
            <a:r>
              <a:rPr lang="nl-NL" sz="2000" dirty="0"/>
              <a:t>Provide employees with incentives to use alternative commuting options</a:t>
            </a:r>
          </a:p>
          <a:p>
            <a:pPr marL="342900" indent="-342900">
              <a:buFont typeface="Wingdings" panose="05000000000000000000" pitchFamily="2" charset="2"/>
              <a:buChar char="ü"/>
            </a:pPr>
            <a:r>
              <a:rPr lang="nl-NL" sz="2000" dirty="0"/>
              <a:t>use recycle and reusable materials</a:t>
            </a:r>
          </a:p>
          <a:p>
            <a:pPr marL="342900" indent="-342900">
              <a:buFont typeface="Wingdings" panose="05000000000000000000" pitchFamily="2" charset="2"/>
              <a:buChar char="ü"/>
            </a:pPr>
            <a:r>
              <a:rPr lang="nl-NL" sz="2000" dirty="0"/>
              <a:t>Monitor, record, and reduce your greenhouse gas emissions</a:t>
            </a:r>
          </a:p>
        </p:txBody>
      </p:sp>
      <p:sp>
        <p:nvSpPr>
          <p:cNvPr id="7" name="Content Placeholder 2">
            <a:extLst>
              <a:ext uri="{FF2B5EF4-FFF2-40B4-BE49-F238E27FC236}">
                <a16:creationId xmlns:a16="http://schemas.microsoft.com/office/drawing/2014/main" id="{F1994FBA-92B2-44E8-AA99-B18632147CF6}"/>
              </a:ext>
            </a:extLst>
          </p:cNvPr>
          <p:cNvSpPr txBox="1">
            <a:spLocks/>
          </p:cNvSpPr>
          <p:nvPr/>
        </p:nvSpPr>
        <p:spPr>
          <a:xfrm>
            <a:off x="7358209" y="2601635"/>
            <a:ext cx="2176315" cy="4702276"/>
          </a:xfrm>
          <a:prstGeom prst="rect">
            <a:avLst/>
          </a:prstGeom>
        </p:spPr>
        <p:txBody>
          <a:bodyPr vert="horz" lIns="91440" tIns="45720" rIns="91440" bIns="45720" rtlCol="0">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highlight>
                  <a:srgbClr val="00FFFF"/>
                </a:highlight>
              </a:rPr>
              <a:t>Impact on governance</a:t>
            </a:r>
          </a:p>
          <a:p>
            <a:pPr marL="342900" indent="-342900">
              <a:buFont typeface="Wingdings" panose="05000000000000000000" pitchFamily="2" charset="2"/>
              <a:buChar char="ü"/>
            </a:pPr>
            <a:r>
              <a:rPr lang="en-US" sz="1200" dirty="0"/>
              <a:t>Train your employees in your social/environmental mission</a:t>
            </a:r>
          </a:p>
          <a:p>
            <a:pPr marL="342900" indent="-342900">
              <a:buFont typeface="Wingdings" panose="05000000000000000000" pitchFamily="2" charset="2"/>
              <a:buChar char="ü"/>
            </a:pPr>
            <a:r>
              <a:rPr lang="en-US" sz="1200" dirty="0"/>
              <a:t>Share with employee's basic financial information </a:t>
            </a:r>
          </a:p>
          <a:p>
            <a:pPr marL="342900" indent="-342900">
              <a:buFont typeface="Wingdings" panose="05000000000000000000" pitchFamily="2" charset="2"/>
              <a:buChar char="ü"/>
            </a:pPr>
            <a:r>
              <a:rPr lang="en-US" sz="1200" dirty="0"/>
              <a:t>Solicit form external stakeholders  feedback about your company’s social and environmental performance</a:t>
            </a:r>
          </a:p>
          <a:p>
            <a:pPr marL="342900" indent="-342900">
              <a:buFont typeface="Wingdings" panose="05000000000000000000" pitchFamily="2" charset="2"/>
              <a:buChar char="ü"/>
            </a:pPr>
            <a:r>
              <a:rPr lang="en-US" sz="1200" dirty="0"/>
              <a:t>Produce an external annual report detailing your mission-related performance  </a:t>
            </a:r>
          </a:p>
        </p:txBody>
      </p:sp>
      <p:sp>
        <p:nvSpPr>
          <p:cNvPr id="8" name="Content Placeholder 2">
            <a:extLst>
              <a:ext uri="{FF2B5EF4-FFF2-40B4-BE49-F238E27FC236}">
                <a16:creationId xmlns:a16="http://schemas.microsoft.com/office/drawing/2014/main" id="{C7B528B7-1270-4268-9F73-144789F8371D}"/>
              </a:ext>
            </a:extLst>
          </p:cNvPr>
          <p:cNvSpPr txBox="1">
            <a:spLocks/>
          </p:cNvSpPr>
          <p:nvPr/>
        </p:nvSpPr>
        <p:spPr>
          <a:xfrm>
            <a:off x="9671530" y="2601636"/>
            <a:ext cx="1895969" cy="4256364"/>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highlight>
                  <a:srgbClr val="C0C0C0"/>
                </a:highlight>
              </a:rPr>
              <a:t>Impact on customer</a:t>
            </a:r>
          </a:p>
          <a:p>
            <a:pPr marL="342900" indent="-342900">
              <a:buFont typeface="Wingdings" panose="05000000000000000000" pitchFamily="2" charset="2"/>
              <a:buChar char="ü"/>
            </a:pPr>
            <a:r>
              <a:rPr lang="en-US" sz="2000" dirty="0"/>
              <a:t>Cover your products with consumer  warranty</a:t>
            </a:r>
          </a:p>
          <a:p>
            <a:pPr marL="342900" indent="-342900">
              <a:buFont typeface="Wingdings" panose="05000000000000000000" pitchFamily="2" charset="2"/>
              <a:buChar char="ü"/>
            </a:pPr>
            <a:r>
              <a:rPr lang="en-US" sz="2000" dirty="0"/>
              <a:t>Have publicly known mechanism through which customers can provide product/service feedback, ask questions, or file complains </a:t>
            </a:r>
          </a:p>
          <a:p>
            <a:pPr marL="342900" indent="-342900">
              <a:buFont typeface="Wingdings" panose="05000000000000000000" pitchFamily="2" charset="2"/>
              <a:buChar char="ü"/>
            </a:pPr>
            <a:r>
              <a:rPr lang="en-US" sz="2000" dirty="0"/>
              <a:t>Create specific increase targets for customer satisfaction</a:t>
            </a:r>
            <a:endParaRPr lang="nl-NL" sz="2000" dirty="0"/>
          </a:p>
        </p:txBody>
      </p:sp>
    </p:spTree>
    <p:extLst>
      <p:ext uri="{BB962C8B-B14F-4D97-AF65-F5344CB8AC3E}">
        <p14:creationId xmlns:p14="http://schemas.microsoft.com/office/powerpoint/2010/main" val="211946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E9E72-F518-4D39-AB61-01E8649207A7}"/>
              </a:ext>
            </a:extLst>
          </p:cNvPr>
          <p:cNvSpPr>
            <a:spLocks noGrp="1"/>
          </p:cNvSpPr>
          <p:nvPr>
            <p:ph type="title"/>
          </p:nvPr>
        </p:nvSpPr>
        <p:spPr/>
        <p:txBody>
          <a:bodyPr>
            <a:normAutofit fontScale="90000"/>
          </a:bodyPr>
          <a:lstStyle/>
          <a:p>
            <a:r>
              <a:rPr lang="en-US" dirty="0"/>
              <a:t>Back to the social impact tool</a:t>
            </a:r>
            <a:endParaRPr lang="nl-NL" dirty="0"/>
          </a:p>
        </p:txBody>
      </p:sp>
      <p:sp>
        <p:nvSpPr>
          <p:cNvPr id="3" name="Content Placeholder 2">
            <a:extLst>
              <a:ext uri="{FF2B5EF4-FFF2-40B4-BE49-F238E27FC236}">
                <a16:creationId xmlns:a16="http://schemas.microsoft.com/office/drawing/2014/main" id="{208C705C-BA78-4D4D-ADA0-AA4B26BC7CD6}"/>
              </a:ext>
            </a:extLst>
          </p:cNvPr>
          <p:cNvSpPr>
            <a:spLocks noGrp="1"/>
          </p:cNvSpPr>
          <p:nvPr>
            <p:ph sz="half" idx="1"/>
          </p:nvPr>
        </p:nvSpPr>
        <p:spPr/>
        <p:txBody>
          <a:bodyPr>
            <a:normAutofit fontScale="70000" lnSpcReduction="20000"/>
          </a:bodyPr>
          <a:lstStyle/>
          <a:p>
            <a:r>
              <a:rPr lang="en-US" dirty="0"/>
              <a:t>Every social enterprise exists to achieve </a:t>
            </a:r>
            <a:r>
              <a:rPr lang="en-US" b="1" dirty="0">
                <a:highlight>
                  <a:srgbClr val="FFFF00"/>
                </a:highlight>
              </a:rPr>
              <a:t>social impact</a:t>
            </a:r>
            <a:r>
              <a:rPr lang="en-US" dirty="0"/>
              <a:t>. This is central to their mission, to the value they create, and to changes they bring about for society .</a:t>
            </a:r>
          </a:p>
          <a:p>
            <a:r>
              <a:rPr lang="en-US" dirty="0"/>
              <a:t>Social impact is expressed through </a:t>
            </a:r>
            <a:r>
              <a:rPr lang="en-US" dirty="0">
                <a:highlight>
                  <a:srgbClr val="00FF00"/>
                </a:highlight>
              </a:rPr>
              <a:t>outcomes</a:t>
            </a:r>
            <a:r>
              <a:rPr lang="en-US" dirty="0"/>
              <a:t>; changes that occur in the lives of people, families, communities or the environment. </a:t>
            </a:r>
          </a:p>
          <a:p>
            <a:r>
              <a:rPr lang="en-US" dirty="0"/>
              <a:t>A Social Impact Canvas provides a powerful tool that organizations can use to quickly identify the main outcomes and impacts they aspire to and </a:t>
            </a:r>
            <a:r>
              <a:rPr lang="en-US" dirty="0">
                <a:highlight>
                  <a:srgbClr val="FF00FF"/>
                </a:highlight>
              </a:rPr>
              <a:t>determine what and how to measure their contribution</a:t>
            </a:r>
            <a:r>
              <a:rPr lang="en-US" dirty="0"/>
              <a:t> to these.</a:t>
            </a:r>
            <a:endParaRPr lang="nl-NL" dirty="0"/>
          </a:p>
        </p:txBody>
      </p:sp>
      <p:sp>
        <p:nvSpPr>
          <p:cNvPr id="4" name="Content Placeholder 3">
            <a:extLst>
              <a:ext uri="{FF2B5EF4-FFF2-40B4-BE49-F238E27FC236}">
                <a16:creationId xmlns:a16="http://schemas.microsoft.com/office/drawing/2014/main" id="{3A06FEA0-4669-4F81-9ACA-2A60882D5D06}"/>
              </a:ext>
            </a:extLst>
          </p:cNvPr>
          <p:cNvSpPr>
            <a:spLocks noGrp="1"/>
          </p:cNvSpPr>
          <p:nvPr>
            <p:ph sz="half" idx="2"/>
          </p:nvPr>
        </p:nvSpPr>
        <p:spPr/>
        <p:txBody>
          <a:bodyPr>
            <a:normAutofit fontScale="70000" lnSpcReduction="20000"/>
          </a:bodyPr>
          <a:lstStyle/>
          <a:p>
            <a:endParaRPr lang="nl-NL"/>
          </a:p>
        </p:txBody>
      </p:sp>
      <p:pic>
        <p:nvPicPr>
          <p:cNvPr id="6" name="Picture 5">
            <a:extLst>
              <a:ext uri="{FF2B5EF4-FFF2-40B4-BE49-F238E27FC236}">
                <a16:creationId xmlns:a16="http://schemas.microsoft.com/office/drawing/2014/main" id="{6E0E7A67-7AB9-480B-AF62-F924277AB937}"/>
              </a:ext>
            </a:extLst>
          </p:cNvPr>
          <p:cNvPicPr>
            <a:picLocks noChangeAspect="1"/>
          </p:cNvPicPr>
          <p:nvPr/>
        </p:nvPicPr>
        <p:blipFill>
          <a:blip r:embed="rId2"/>
          <a:stretch>
            <a:fillRect/>
          </a:stretch>
        </p:blipFill>
        <p:spPr>
          <a:xfrm>
            <a:off x="5938857" y="2532179"/>
            <a:ext cx="6121055" cy="3695976"/>
          </a:xfrm>
          <a:prstGeom prst="rect">
            <a:avLst/>
          </a:prstGeom>
        </p:spPr>
      </p:pic>
    </p:spTree>
    <p:extLst>
      <p:ext uri="{BB962C8B-B14F-4D97-AF65-F5344CB8AC3E}">
        <p14:creationId xmlns:p14="http://schemas.microsoft.com/office/powerpoint/2010/main" val="4051591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2B3D4-DC8E-45AB-80B9-39105B9AD1A4}"/>
              </a:ext>
            </a:extLst>
          </p:cNvPr>
          <p:cNvSpPr>
            <a:spLocks noGrp="1"/>
          </p:cNvSpPr>
          <p:nvPr>
            <p:ph type="title"/>
          </p:nvPr>
        </p:nvSpPr>
        <p:spPr>
          <a:xfrm>
            <a:off x="961644" y="4572003"/>
            <a:ext cx="10268712" cy="1169121"/>
          </a:xfrm>
        </p:spPr>
        <p:txBody>
          <a:bodyPr vert="horz" lIns="91440" tIns="45720" rIns="91440" bIns="45720" rtlCol="0" anchor="ctr">
            <a:normAutofit/>
          </a:bodyPr>
          <a:lstStyle/>
          <a:p>
            <a:pPr algn="ctr"/>
            <a:r>
              <a:rPr lang="en-US" sz="3400"/>
              <a:t>HOW TO USE IT</a:t>
            </a:r>
            <a:br>
              <a:rPr lang="en-US" sz="3400"/>
            </a:br>
            <a:r>
              <a:rPr lang="en-US" sz="3400"/>
              <a:t>Step 1 </a:t>
            </a:r>
          </a:p>
        </p:txBody>
      </p:sp>
      <p:sp>
        <p:nvSpPr>
          <p:cNvPr id="3" name="Content Placeholder 2">
            <a:extLst>
              <a:ext uri="{FF2B5EF4-FFF2-40B4-BE49-F238E27FC236}">
                <a16:creationId xmlns:a16="http://schemas.microsoft.com/office/drawing/2014/main" id="{ED26CEEE-F0C3-4290-BCAE-F85D85BB1A09}"/>
              </a:ext>
            </a:extLst>
          </p:cNvPr>
          <p:cNvSpPr>
            <a:spLocks noGrp="1"/>
          </p:cNvSpPr>
          <p:nvPr>
            <p:ph idx="1"/>
          </p:nvPr>
        </p:nvSpPr>
        <p:spPr>
          <a:xfrm>
            <a:off x="961644" y="5745015"/>
            <a:ext cx="10268712" cy="517315"/>
          </a:xfrm>
        </p:spPr>
        <p:txBody>
          <a:bodyPr vert="horz" lIns="91440" tIns="45720" rIns="91440" bIns="45720" rtlCol="0" anchor="ctr">
            <a:normAutofit/>
          </a:bodyPr>
          <a:lstStyle/>
          <a:p>
            <a:pPr algn="ctr">
              <a:lnSpc>
                <a:spcPct val="91000"/>
              </a:lnSpc>
            </a:pPr>
            <a:r>
              <a:rPr lang="en-US" sz="1900" dirty="0">
                <a:solidFill>
                  <a:schemeClr val="bg1"/>
                </a:solidFill>
              </a:rPr>
              <a:t>Start off by describing your </a:t>
            </a:r>
            <a:r>
              <a:rPr lang="en-US" sz="1900" b="1" dirty="0">
                <a:highlight>
                  <a:srgbClr val="FF00FF"/>
                </a:highlight>
              </a:rPr>
              <a:t>impact</a:t>
            </a:r>
            <a:r>
              <a:rPr lang="en-US" sz="1900" b="1" dirty="0">
                <a:solidFill>
                  <a:schemeClr val="bg1"/>
                </a:solidFill>
              </a:rPr>
              <a:t>,</a:t>
            </a:r>
            <a:r>
              <a:rPr lang="en-US" sz="1900" dirty="0">
                <a:solidFill>
                  <a:schemeClr val="bg1"/>
                </a:solidFill>
              </a:rPr>
              <a:t> the end result that your organization is working towards. </a:t>
            </a:r>
          </a:p>
        </p:txBody>
      </p:sp>
      <p:pic>
        <p:nvPicPr>
          <p:cNvPr id="7" name="Picture 6">
            <a:extLst>
              <a:ext uri="{FF2B5EF4-FFF2-40B4-BE49-F238E27FC236}">
                <a16:creationId xmlns:a16="http://schemas.microsoft.com/office/drawing/2014/main" id="{8F572C41-BADA-47D9-A729-85A8E5CDDD5F}"/>
              </a:ext>
            </a:extLst>
          </p:cNvPr>
          <p:cNvPicPr>
            <a:picLocks noChangeAspect="1"/>
          </p:cNvPicPr>
          <p:nvPr/>
        </p:nvPicPr>
        <p:blipFill>
          <a:blip r:embed="rId2"/>
          <a:stretch>
            <a:fillRect/>
          </a:stretch>
        </p:blipFill>
        <p:spPr>
          <a:xfrm>
            <a:off x="914400" y="1416622"/>
            <a:ext cx="10363200" cy="1528570"/>
          </a:xfrm>
          <a:prstGeom prst="rect">
            <a:avLst/>
          </a:prstGeom>
        </p:spPr>
      </p:pic>
      <p:sp>
        <p:nvSpPr>
          <p:cNvPr id="11" name="Content Placeholder 2">
            <a:extLst>
              <a:ext uri="{FF2B5EF4-FFF2-40B4-BE49-F238E27FC236}">
                <a16:creationId xmlns:a16="http://schemas.microsoft.com/office/drawing/2014/main" id="{8E1A71E4-0D00-4E40-AAB1-0918002F79D5}"/>
              </a:ext>
            </a:extLst>
          </p:cNvPr>
          <p:cNvSpPr txBox="1">
            <a:spLocks/>
          </p:cNvSpPr>
          <p:nvPr/>
        </p:nvSpPr>
        <p:spPr>
          <a:xfrm>
            <a:off x="4505956" y="3064306"/>
            <a:ext cx="2501747" cy="1022819"/>
          </a:xfrm>
          <a:prstGeom prst="rect">
            <a:avLst/>
          </a:prstGeom>
        </p:spPr>
        <p:txBody>
          <a:bodyPr vert="horz" lIns="91440" tIns="45720" rIns="91440" bIns="45720" rtlCol="0">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In this case the impact is on the community (beneficiary)</a:t>
            </a:r>
            <a:endParaRPr lang="nl-NL" sz="1600" dirty="0"/>
          </a:p>
        </p:txBody>
      </p:sp>
      <p:pic>
        <p:nvPicPr>
          <p:cNvPr id="13" name="Picture 2" descr="20 Grunge Arrow (PNG Transparent) | OnlyGFX.com">
            <a:extLst>
              <a:ext uri="{FF2B5EF4-FFF2-40B4-BE49-F238E27FC236}">
                <a16:creationId xmlns:a16="http://schemas.microsoft.com/office/drawing/2014/main" id="{BD176697-6F6F-4D6B-B002-14C3208419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662607" flipV="1">
            <a:off x="7041763" y="2948104"/>
            <a:ext cx="822245" cy="866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4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2B3D4-DC8E-45AB-80B9-39105B9AD1A4}"/>
              </a:ext>
            </a:extLst>
          </p:cNvPr>
          <p:cNvSpPr>
            <a:spLocks noGrp="1"/>
          </p:cNvSpPr>
          <p:nvPr>
            <p:ph type="title"/>
          </p:nvPr>
        </p:nvSpPr>
        <p:spPr>
          <a:xfrm>
            <a:off x="961644" y="4572003"/>
            <a:ext cx="10268712" cy="1169121"/>
          </a:xfrm>
        </p:spPr>
        <p:txBody>
          <a:bodyPr vert="horz" lIns="91440" tIns="45720" rIns="91440" bIns="45720" rtlCol="0" anchor="ctr">
            <a:normAutofit/>
          </a:bodyPr>
          <a:lstStyle/>
          <a:p>
            <a:pPr algn="ctr"/>
            <a:r>
              <a:rPr lang="en-US" sz="3400" dirty="0"/>
              <a:t>HOW TO USE IT</a:t>
            </a:r>
            <a:br>
              <a:rPr lang="en-US" sz="3400" dirty="0"/>
            </a:br>
            <a:r>
              <a:rPr lang="en-US" sz="3400" dirty="0"/>
              <a:t>Step 2</a:t>
            </a:r>
          </a:p>
        </p:txBody>
      </p:sp>
      <p:sp>
        <p:nvSpPr>
          <p:cNvPr id="3" name="Content Placeholder 2">
            <a:extLst>
              <a:ext uri="{FF2B5EF4-FFF2-40B4-BE49-F238E27FC236}">
                <a16:creationId xmlns:a16="http://schemas.microsoft.com/office/drawing/2014/main" id="{ED26CEEE-F0C3-4290-BCAE-F85D85BB1A09}"/>
              </a:ext>
            </a:extLst>
          </p:cNvPr>
          <p:cNvSpPr>
            <a:spLocks noGrp="1"/>
          </p:cNvSpPr>
          <p:nvPr>
            <p:ph idx="1"/>
          </p:nvPr>
        </p:nvSpPr>
        <p:spPr>
          <a:xfrm>
            <a:off x="961644" y="5745015"/>
            <a:ext cx="10268712" cy="517315"/>
          </a:xfrm>
        </p:spPr>
        <p:txBody>
          <a:bodyPr vert="horz" lIns="91440" tIns="45720" rIns="91440" bIns="45720" rtlCol="0" anchor="ctr">
            <a:normAutofit fontScale="85000" lnSpcReduction="20000"/>
          </a:bodyPr>
          <a:lstStyle/>
          <a:p>
            <a:pPr algn="ctr"/>
            <a:r>
              <a:rPr lang="en-US" sz="2000" dirty="0">
                <a:solidFill>
                  <a:schemeClr val="bg1"/>
                </a:solidFill>
              </a:rPr>
              <a:t>Break down your intended impact into a number of main </a:t>
            </a:r>
            <a:r>
              <a:rPr lang="en-US" sz="2000" b="1" dirty="0">
                <a:highlight>
                  <a:srgbClr val="00FF00"/>
                </a:highlight>
              </a:rPr>
              <a:t>outcomes</a:t>
            </a:r>
            <a:r>
              <a:rPr lang="en-US" sz="2000" dirty="0">
                <a:solidFill>
                  <a:schemeClr val="bg1"/>
                </a:solidFill>
              </a:rPr>
              <a:t>. Your outcomes are the changes or effects that are most important to achieving your intended impact. </a:t>
            </a:r>
          </a:p>
        </p:txBody>
      </p:sp>
      <p:pic>
        <p:nvPicPr>
          <p:cNvPr id="5" name="Picture 4">
            <a:extLst>
              <a:ext uri="{FF2B5EF4-FFF2-40B4-BE49-F238E27FC236}">
                <a16:creationId xmlns:a16="http://schemas.microsoft.com/office/drawing/2014/main" id="{0C129B17-FC74-424D-A64C-80B6F2892D9F}"/>
              </a:ext>
            </a:extLst>
          </p:cNvPr>
          <p:cNvPicPr>
            <a:picLocks noChangeAspect="1"/>
          </p:cNvPicPr>
          <p:nvPr/>
        </p:nvPicPr>
        <p:blipFill>
          <a:blip r:embed="rId2"/>
          <a:stretch>
            <a:fillRect/>
          </a:stretch>
        </p:blipFill>
        <p:spPr>
          <a:xfrm>
            <a:off x="958228" y="639575"/>
            <a:ext cx="10275543" cy="3082664"/>
          </a:xfrm>
          <a:prstGeom prst="rect">
            <a:avLst/>
          </a:prstGeom>
        </p:spPr>
      </p:pic>
    </p:spTree>
    <p:extLst>
      <p:ext uri="{BB962C8B-B14F-4D97-AF65-F5344CB8AC3E}">
        <p14:creationId xmlns:p14="http://schemas.microsoft.com/office/powerpoint/2010/main" val="3768746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2B3D4-DC8E-45AB-80B9-39105B9AD1A4}"/>
              </a:ext>
            </a:extLst>
          </p:cNvPr>
          <p:cNvSpPr>
            <a:spLocks noGrp="1"/>
          </p:cNvSpPr>
          <p:nvPr>
            <p:ph type="title"/>
          </p:nvPr>
        </p:nvSpPr>
        <p:spPr>
          <a:xfrm>
            <a:off x="961644" y="4572003"/>
            <a:ext cx="10268712" cy="1169121"/>
          </a:xfrm>
        </p:spPr>
        <p:txBody>
          <a:bodyPr vert="horz" lIns="91440" tIns="45720" rIns="91440" bIns="45720" rtlCol="0" anchor="ctr">
            <a:normAutofit/>
          </a:bodyPr>
          <a:lstStyle/>
          <a:p>
            <a:pPr algn="ctr"/>
            <a:r>
              <a:rPr lang="en-US" sz="3400" dirty="0"/>
              <a:t>HOW TO USE IT</a:t>
            </a:r>
            <a:br>
              <a:rPr lang="en-US" sz="3400" dirty="0"/>
            </a:br>
            <a:r>
              <a:rPr lang="en-US" sz="3400" dirty="0"/>
              <a:t>Step 3</a:t>
            </a:r>
          </a:p>
        </p:txBody>
      </p:sp>
      <p:sp>
        <p:nvSpPr>
          <p:cNvPr id="3" name="Content Placeholder 2">
            <a:extLst>
              <a:ext uri="{FF2B5EF4-FFF2-40B4-BE49-F238E27FC236}">
                <a16:creationId xmlns:a16="http://schemas.microsoft.com/office/drawing/2014/main" id="{ED26CEEE-F0C3-4290-BCAE-F85D85BB1A09}"/>
              </a:ext>
            </a:extLst>
          </p:cNvPr>
          <p:cNvSpPr>
            <a:spLocks noGrp="1"/>
          </p:cNvSpPr>
          <p:nvPr>
            <p:ph idx="1"/>
          </p:nvPr>
        </p:nvSpPr>
        <p:spPr>
          <a:xfrm>
            <a:off x="961644" y="5745015"/>
            <a:ext cx="10268712" cy="517315"/>
          </a:xfrm>
        </p:spPr>
        <p:txBody>
          <a:bodyPr vert="horz" lIns="91440" tIns="45720" rIns="91440" bIns="45720" rtlCol="0" anchor="ctr">
            <a:normAutofit fontScale="77500" lnSpcReduction="20000"/>
          </a:bodyPr>
          <a:lstStyle/>
          <a:p>
            <a:pPr algn="ctr"/>
            <a:r>
              <a:rPr lang="en-US" sz="2000" dirty="0">
                <a:solidFill>
                  <a:schemeClr val="bg1"/>
                </a:solidFill>
              </a:rPr>
              <a:t>Define the </a:t>
            </a:r>
            <a:r>
              <a:rPr lang="en-US" sz="2000" b="1" dirty="0">
                <a:highlight>
                  <a:srgbClr val="00FFFF"/>
                </a:highlight>
              </a:rPr>
              <a:t>performance measures</a:t>
            </a:r>
            <a:r>
              <a:rPr lang="en-US" sz="2000" dirty="0"/>
              <a:t> </a:t>
            </a:r>
            <a:r>
              <a:rPr lang="en-US" sz="2000" dirty="0">
                <a:solidFill>
                  <a:schemeClr val="bg1"/>
                </a:solidFill>
              </a:rPr>
              <a:t>(or indicators) that will help you quantify and track progress towards your identified outcomes. Your performance measures are the results that you will measure and work towards. </a:t>
            </a:r>
          </a:p>
        </p:txBody>
      </p:sp>
      <p:pic>
        <p:nvPicPr>
          <p:cNvPr id="6" name="Picture 5">
            <a:extLst>
              <a:ext uri="{FF2B5EF4-FFF2-40B4-BE49-F238E27FC236}">
                <a16:creationId xmlns:a16="http://schemas.microsoft.com/office/drawing/2014/main" id="{B5D3DB88-5C97-4E2B-84F2-93AEE147EAC4}"/>
              </a:ext>
            </a:extLst>
          </p:cNvPr>
          <p:cNvPicPr>
            <a:picLocks noChangeAspect="1"/>
          </p:cNvPicPr>
          <p:nvPr/>
        </p:nvPicPr>
        <p:blipFill>
          <a:blip r:embed="rId2"/>
          <a:stretch>
            <a:fillRect/>
          </a:stretch>
        </p:blipFill>
        <p:spPr>
          <a:xfrm>
            <a:off x="1068149" y="48382"/>
            <a:ext cx="9880375" cy="4475229"/>
          </a:xfrm>
          <a:prstGeom prst="rect">
            <a:avLst/>
          </a:prstGeom>
        </p:spPr>
      </p:pic>
    </p:spTree>
    <p:extLst>
      <p:ext uri="{BB962C8B-B14F-4D97-AF65-F5344CB8AC3E}">
        <p14:creationId xmlns:p14="http://schemas.microsoft.com/office/powerpoint/2010/main" val="808771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2B3D4-DC8E-45AB-80B9-39105B9AD1A4}"/>
              </a:ext>
            </a:extLst>
          </p:cNvPr>
          <p:cNvSpPr>
            <a:spLocks noGrp="1"/>
          </p:cNvSpPr>
          <p:nvPr>
            <p:ph type="title"/>
          </p:nvPr>
        </p:nvSpPr>
        <p:spPr>
          <a:xfrm>
            <a:off x="961644" y="4572003"/>
            <a:ext cx="10268712" cy="1169121"/>
          </a:xfrm>
        </p:spPr>
        <p:txBody>
          <a:bodyPr vert="horz" lIns="91440" tIns="45720" rIns="91440" bIns="45720" rtlCol="0" anchor="ctr">
            <a:normAutofit/>
          </a:bodyPr>
          <a:lstStyle/>
          <a:p>
            <a:pPr algn="ctr"/>
            <a:r>
              <a:rPr lang="en-US" sz="3400" dirty="0"/>
              <a:t>HOW TO USE IT</a:t>
            </a:r>
            <a:br>
              <a:rPr lang="en-US" sz="3400" dirty="0"/>
            </a:br>
            <a:r>
              <a:rPr lang="en-US" sz="3400" dirty="0"/>
              <a:t>Step 4</a:t>
            </a:r>
          </a:p>
        </p:txBody>
      </p:sp>
      <p:sp>
        <p:nvSpPr>
          <p:cNvPr id="3" name="Content Placeholder 2">
            <a:extLst>
              <a:ext uri="{FF2B5EF4-FFF2-40B4-BE49-F238E27FC236}">
                <a16:creationId xmlns:a16="http://schemas.microsoft.com/office/drawing/2014/main" id="{ED26CEEE-F0C3-4290-BCAE-F85D85BB1A09}"/>
              </a:ext>
            </a:extLst>
          </p:cNvPr>
          <p:cNvSpPr>
            <a:spLocks noGrp="1"/>
          </p:cNvSpPr>
          <p:nvPr>
            <p:ph idx="1"/>
          </p:nvPr>
        </p:nvSpPr>
        <p:spPr>
          <a:xfrm>
            <a:off x="961644" y="5745015"/>
            <a:ext cx="10268712" cy="517315"/>
          </a:xfrm>
        </p:spPr>
        <p:txBody>
          <a:bodyPr vert="horz" lIns="91440" tIns="45720" rIns="91440" bIns="45720" rtlCol="0" anchor="ctr">
            <a:normAutofit fontScale="85000" lnSpcReduction="20000"/>
          </a:bodyPr>
          <a:lstStyle/>
          <a:p>
            <a:pPr algn="ctr"/>
            <a:r>
              <a:rPr lang="en-US" sz="2000" dirty="0">
                <a:solidFill>
                  <a:schemeClr val="bg1"/>
                </a:solidFill>
              </a:rPr>
              <a:t>List the </a:t>
            </a:r>
            <a:r>
              <a:rPr lang="en-US" sz="2000" b="1" dirty="0">
                <a:highlight>
                  <a:srgbClr val="FFFF00"/>
                </a:highlight>
              </a:rPr>
              <a:t>strategies</a:t>
            </a:r>
            <a:r>
              <a:rPr lang="en-US" sz="2000" dirty="0">
                <a:solidFill>
                  <a:schemeClr val="bg1"/>
                </a:solidFill>
              </a:rPr>
              <a:t> that you will employ. These are the combination of actions necessary to achieve your intended results.</a:t>
            </a:r>
            <a:endParaRPr lang="nl-NL" sz="2000" dirty="0">
              <a:solidFill>
                <a:schemeClr val="bg1"/>
              </a:solidFill>
            </a:endParaRPr>
          </a:p>
        </p:txBody>
      </p:sp>
      <p:pic>
        <p:nvPicPr>
          <p:cNvPr id="5" name="Picture 4">
            <a:extLst>
              <a:ext uri="{FF2B5EF4-FFF2-40B4-BE49-F238E27FC236}">
                <a16:creationId xmlns:a16="http://schemas.microsoft.com/office/drawing/2014/main" id="{17909B97-663F-4976-914F-4E9641C4B079}"/>
              </a:ext>
            </a:extLst>
          </p:cNvPr>
          <p:cNvPicPr>
            <a:picLocks noChangeAspect="1"/>
          </p:cNvPicPr>
          <p:nvPr/>
        </p:nvPicPr>
        <p:blipFill>
          <a:blip r:embed="rId2"/>
          <a:stretch>
            <a:fillRect/>
          </a:stretch>
        </p:blipFill>
        <p:spPr>
          <a:xfrm>
            <a:off x="2311172" y="0"/>
            <a:ext cx="7569658" cy="4555585"/>
          </a:xfrm>
          <a:prstGeom prst="rect">
            <a:avLst/>
          </a:prstGeom>
        </p:spPr>
      </p:pic>
      <p:pic>
        <p:nvPicPr>
          <p:cNvPr id="11" name="Picture 2" descr="20 Grunge Arrow (PNG Transparent) | OnlyGFX.com">
            <a:extLst>
              <a:ext uri="{FF2B5EF4-FFF2-40B4-BE49-F238E27FC236}">
                <a16:creationId xmlns:a16="http://schemas.microsoft.com/office/drawing/2014/main" id="{113A73D6-8197-49DF-AF85-5B951E844F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629511">
            <a:off x="1589462" y="3308999"/>
            <a:ext cx="665234" cy="700749"/>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a16="http://schemas.microsoft.com/office/drawing/2014/main" id="{0880C2F7-9709-4BAF-8A77-3AE39CA36C30}"/>
              </a:ext>
            </a:extLst>
          </p:cNvPr>
          <p:cNvSpPr txBox="1">
            <a:spLocks/>
          </p:cNvSpPr>
          <p:nvPr/>
        </p:nvSpPr>
        <p:spPr>
          <a:xfrm>
            <a:off x="282112" y="1971882"/>
            <a:ext cx="2085403" cy="138800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Strategies can be linked to </a:t>
            </a:r>
            <a:r>
              <a:rPr lang="en-US" sz="1600" dirty="0">
                <a:highlight>
                  <a:srgbClr val="FFFF00"/>
                </a:highlight>
              </a:rPr>
              <a:t>activities </a:t>
            </a:r>
            <a:r>
              <a:rPr lang="en-US" sz="1600" dirty="0"/>
              <a:t>and </a:t>
            </a:r>
            <a:r>
              <a:rPr lang="en-US" sz="1600" dirty="0">
                <a:highlight>
                  <a:srgbClr val="00FF00"/>
                </a:highlight>
              </a:rPr>
              <a:t>resources</a:t>
            </a:r>
            <a:r>
              <a:rPr lang="en-US" sz="1600" dirty="0"/>
              <a:t> of your social enterprise, described in the previous canvas </a:t>
            </a:r>
            <a:endParaRPr lang="nl-NL" sz="1600" dirty="0"/>
          </a:p>
        </p:txBody>
      </p:sp>
    </p:spTree>
    <p:extLst>
      <p:ext uri="{BB962C8B-B14F-4D97-AF65-F5344CB8AC3E}">
        <p14:creationId xmlns:p14="http://schemas.microsoft.com/office/powerpoint/2010/main" val="357363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AB109E1-45E3-4986-9663-C3EAAC041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DEE9D42-BBE7-4427-9BC3-971CE96F1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6441"/>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6F9984-7B18-4F5C-98B9-5C7E346BC0CD}"/>
              </a:ext>
            </a:extLst>
          </p:cNvPr>
          <p:cNvSpPr>
            <a:spLocks noGrp="1"/>
          </p:cNvSpPr>
          <p:nvPr>
            <p:ph type="title"/>
          </p:nvPr>
        </p:nvSpPr>
        <p:spPr>
          <a:xfrm>
            <a:off x="960121" y="1240403"/>
            <a:ext cx="5943600" cy="2941983"/>
          </a:xfrm>
        </p:spPr>
        <p:txBody>
          <a:bodyPr vert="horz" lIns="91440" tIns="45720" rIns="91440" bIns="45720" rtlCol="0" anchor="ctr">
            <a:normAutofit/>
          </a:bodyPr>
          <a:lstStyle/>
          <a:p>
            <a:r>
              <a:rPr lang="en-US" sz="8800">
                <a:solidFill>
                  <a:schemeClr val="tx1"/>
                </a:solidFill>
              </a:rPr>
              <a:t>Questions? </a:t>
            </a:r>
          </a:p>
        </p:txBody>
      </p:sp>
      <p:pic>
        <p:nvPicPr>
          <p:cNvPr id="2050" name="Picture 2" descr="What Questions Should You Ask During the Product Lifecycle? | Machine Design">
            <a:extLst>
              <a:ext uri="{FF2B5EF4-FFF2-40B4-BE49-F238E27FC236}">
                <a16:creationId xmlns:a16="http://schemas.microsoft.com/office/drawing/2014/main" id="{6B42FC76-EA84-4C21-A9F9-483F1B46B5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908" r="21885" b="-1"/>
          <a:stretch/>
        </p:blipFill>
        <p:spPr bwMode="auto">
          <a:xfrm>
            <a:off x="7533136" y="646441"/>
            <a:ext cx="4658863" cy="3952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043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676F-B208-4C57-A1CF-D2A3C730EFC9}"/>
              </a:ext>
            </a:extLst>
          </p:cNvPr>
          <p:cNvSpPr>
            <a:spLocks noGrp="1"/>
          </p:cNvSpPr>
          <p:nvPr>
            <p:ph type="title"/>
          </p:nvPr>
        </p:nvSpPr>
        <p:spPr/>
        <p:txBody>
          <a:bodyPr>
            <a:normAutofit/>
          </a:bodyPr>
          <a:lstStyle/>
          <a:p>
            <a:r>
              <a:rPr lang="en-US" dirty="0"/>
              <a:t>Let’s practice</a:t>
            </a:r>
            <a:br>
              <a:rPr lang="en-US" dirty="0"/>
            </a:br>
            <a:r>
              <a:rPr lang="en-US" sz="4000" dirty="0"/>
              <a:t>identifying impacts</a:t>
            </a:r>
            <a:endParaRPr lang="nl-NL" dirty="0"/>
          </a:p>
        </p:txBody>
      </p:sp>
      <p:sp>
        <p:nvSpPr>
          <p:cNvPr id="3" name="Content Placeholder 2">
            <a:extLst>
              <a:ext uri="{FF2B5EF4-FFF2-40B4-BE49-F238E27FC236}">
                <a16:creationId xmlns:a16="http://schemas.microsoft.com/office/drawing/2014/main" id="{D64500D0-1C72-4EEF-B857-AEEAF4D5D14E}"/>
              </a:ext>
            </a:extLst>
          </p:cNvPr>
          <p:cNvSpPr>
            <a:spLocks noGrp="1"/>
          </p:cNvSpPr>
          <p:nvPr>
            <p:ph idx="1"/>
          </p:nvPr>
        </p:nvSpPr>
        <p:spPr>
          <a:xfrm>
            <a:off x="960121" y="2587752"/>
            <a:ext cx="2853424" cy="3952434"/>
          </a:xfrm>
        </p:spPr>
        <p:txBody>
          <a:bodyPr>
            <a:normAutofit/>
          </a:bodyPr>
          <a:lstStyle/>
          <a:p>
            <a:r>
              <a:rPr lang="en-US" sz="1400" dirty="0"/>
              <a:t>First fill in the </a:t>
            </a:r>
            <a:r>
              <a:rPr lang="en-US" sz="1400" dirty="0">
                <a:highlight>
                  <a:srgbClr val="FF00FF"/>
                </a:highlight>
              </a:rPr>
              <a:t>IMPACT</a:t>
            </a:r>
            <a:r>
              <a:rPr lang="en-US" sz="1400" dirty="0"/>
              <a:t> </a:t>
            </a:r>
          </a:p>
          <a:p>
            <a:endParaRPr lang="en-US" sz="1400" dirty="0"/>
          </a:p>
          <a:p>
            <a:endParaRPr lang="en-US" sz="1400" dirty="0"/>
          </a:p>
          <a:p>
            <a:r>
              <a:rPr lang="en-US" sz="1050" dirty="0">
                <a:solidFill>
                  <a:schemeClr val="bg1"/>
                </a:solidFill>
                <a:highlight>
                  <a:srgbClr val="000000"/>
                </a:highlight>
              </a:rPr>
              <a:t>Pro TIP: </a:t>
            </a:r>
            <a:r>
              <a:rPr lang="en-US" sz="1050" dirty="0"/>
              <a:t>To establish your intended impact, think about </a:t>
            </a:r>
            <a:r>
              <a:rPr lang="en-US" sz="1050" dirty="0">
                <a:highlight>
                  <a:srgbClr val="FF00FF"/>
                </a:highlight>
              </a:rPr>
              <a:t>the mission </a:t>
            </a:r>
            <a:r>
              <a:rPr lang="en-US" sz="1050" dirty="0"/>
              <a:t>of your organization, and the biggest, most broad-ranging change you are working towards. </a:t>
            </a:r>
            <a:endParaRPr lang="en-US" sz="1400" dirty="0"/>
          </a:p>
          <a:p>
            <a:endParaRPr lang="en-US" sz="1400" dirty="0"/>
          </a:p>
          <a:p>
            <a:endParaRPr lang="en-US" sz="1400" dirty="0"/>
          </a:p>
          <a:p>
            <a:endParaRPr lang="en-US" sz="1400" dirty="0"/>
          </a:p>
          <a:p>
            <a:endParaRPr lang="en-US" sz="1400" dirty="0"/>
          </a:p>
        </p:txBody>
      </p:sp>
      <p:pic>
        <p:nvPicPr>
          <p:cNvPr id="4" name="Picture 3">
            <a:extLst>
              <a:ext uri="{FF2B5EF4-FFF2-40B4-BE49-F238E27FC236}">
                <a16:creationId xmlns:a16="http://schemas.microsoft.com/office/drawing/2014/main" id="{1C17DC81-C1BD-4D11-83D6-7F4A53EEB24B}"/>
              </a:ext>
            </a:extLst>
          </p:cNvPr>
          <p:cNvPicPr>
            <a:picLocks noChangeAspect="1"/>
          </p:cNvPicPr>
          <p:nvPr/>
        </p:nvPicPr>
        <p:blipFill>
          <a:blip r:embed="rId3"/>
          <a:stretch>
            <a:fillRect/>
          </a:stretch>
        </p:blipFill>
        <p:spPr>
          <a:xfrm>
            <a:off x="5276008" y="2587752"/>
            <a:ext cx="5345100" cy="3227444"/>
          </a:xfrm>
          <a:prstGeom prst="rect">
            <a:avLst/>
          </a:prstGeom>
        </p:spPr>
      </p:pic>
      <p:sp>
        <p:nvSpPr>
          <p:cNvPr id="5" name="Arrow: Right 4">
            <a:extLst>
              <a:ext uri="{FF2B5EF4-FFF2-40B4-BE49-F238E27FC236}">
                <a16:creationId xmlns:a16="http://schemas.microsoft.com/office/drawing/2014/main" id="{06E266E2-83C7-4D1B-AA54-55F4E9FF036F}"/>
              </a:ext>
            </a:extLst>
          </p:cNvPr>
          <p:cNvSpPr/>
          <p:nvPr/>
        </p:nvSpPr>
        <p:spPr>
          <a:xfrm>
            <a:off x="4070941" y="2680601"/>
            <a:ext cx="1106978" cy="568842"/>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xtBox 6">
            <a:extLst>
              <a:ext uri="{FF2B5EF4-FFF2-40B4-BE49-F238E27FC236}">
                <a16:creationId xmlns:a16="http://schemas.microsoft.com/office/drawing/2014/main" id="{AA770DF9-D944-4DAA-A7DB-B088D61A5C3B}"/>
              </a:ext>
            </a:extLst>
          </p:cNvPr>
          <p:cNvSpPr txBox="1"/>
          <p:nvPr/>
        </p:nvSpPr>
        <p:spPr>
          <a:xfrm>
            <a:off x="1077432" y="5970601"/>
            <a:ext cx="10427846" cy="600164"/>
          </a:xfrm>
          <a:prstGeom prst="rect">
            <a:avLst/>
          </a:prstGeom>
          <a:solidFill>
            <a:schemeClr val="tx1"/>
          </a:solidFill>
        </p:spPr>
        <p:txBody>
          <a:bodyPr wrap="square">
            <a:spAutoFit/>
          </a:bodyPr>
          <a:lstStyle/>
          <a:p>
            <a:r>
              <a:rPr lang="en-US" sz="1100" dirty="0">
                <a:solidFill>
                  <a:schemeClr val="bg1"/>
                </a:solidFill>
              </a:rPr>
              <a:t>Always consider </a:t>
            </a:r>
            <a:r>
              <a:rPr lang="en-US" sz="1100" dirty="0">
                <a:highlight>
                  <a:srgbClr val="FF00FF"/>
                </a:highlight>
              </a:rPr>
              <a:t>preparing your Social Impact Canvas collaboratively, </a:t>
            </a:r>
            <a:r>
              <a:rPr lang="en-US" sz="1100" dirty="0">
                <a:solidFill>
                  <a:schemeClr val="bg1"/>
                </a:solidFill>
              </a:rPr>
              <a:t>by involving the people you hope will benefit from your work, the team members that will serve them, and the people or groups you are accountable to (such as funders). These different perspectives can help ensure that everyone is clear on what you want to change, how you will bring about change, and Action 1 how you will measure it.</a:t>
            </a:r>
            <a:endParaRPr lang="nl-NL" sz="1100" dirty="0">
              <a:solidFill>
                <a:schemeClr val="bg1"/>
              </a:solidFill>
            </a:endParaRPr>
          </a:p>
        </p:txBody>
      </p:sp>
    </p:spTree>
    <p:extLst>
      <p:ext uri="{BB962C8B-B14F-4D97-AF65-F5344CB8AC3E}">
        <p14:creationId xmlns:p14="http://schemas.microsoft.com/office/powerpoint/2010/main" val="848992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676F-B208-4C57-A1CF-D2A3C730EFC9}"/>
              </a:ext>
            </a:extLst>
          </p:cNvPr>
          <p:cNvSpPr>
            <a:spLocks noGrp="1"/>
          </p:cNvSpPr>
          <p:nvPr>
            <p:ph type="title"/>
          </p:nvPr>
        </p:nvSpPr>
        <p:spPr/>
        <p:txBody>
          <a:bodyPr>
            <a:normAutofit/>
          </a:bodyPr>
          <a:lstStyle/>
          <a:p>
            <a:r>
              <a:rPr lang="en-US" dirty="0"/>
              <a:t>Let’s practice</a:t>
            </a:r>
            <a:br>
              <a:rPr lang="en-US" dirty="0"/>
            </a:br>
            <a:r>
              <a:rPr lang="en-US" sz="4000" dirty="0"/>
              <a:t>describing outcomes </a:t>
            </a:r>
            <a:endParaRPr lang="nl-NL" dirty="0"/>
          </a:p>
        </p:txBody>
      </p:sp>
      <p:sp>
        <p:nvSpPr>
          <p:cNvPr id="3" name="Content Placeholder 2">
            <a:extLst>
              <a:ext uri="{FF2B5EF4-FFF2-40B4-BE49-F238E27FC236}">
                <a16:creationId xmlns:a16="http://schemas.microsoft.com/office/drawing/2014/main" id="{D64500D0-1C72-4EEF-B857-AEEAF4D5D14E}"/>
              </a:ext>
            </a:extLst>
          </p:cNvPr>
          <p:cNvSpPr>
            <a:spLocks noGrp="1"/>
          </p:cNvSpPr>
          <p:nvPr>
            <p:ph idx="1"/>
          </p:nvPr>
        </p:nvSpPr>
        <p:spPr>
          <a:xfrm>
            <a:off x="960121" y="2587752"/>
            <a:ext cx="2853424" cy="3952434"/>
          </a:xfrm>
        </p:spPr>
        <p:txBody>
          <a:bodyPr>
            <a:normAutofit/>
          </a:bodyPr>
          <a:lstStyle/>
          <a:p>
            <a:r>
              <a:rPr lang="en-US" sz="1400" dirty="0"/>
              <a:t>First fill in the </a:t>
            </a:r>
            <a:r>
              <a:rPr lang="en-US" sz="1400" dirty="0">
                <a:highlight>
                  <a:srgbClr val="00FFFF"/>
                </a:highlight>
              </a:rPr>
              <a:t>OUTCOMES</a:t>
            </a:r>
            <a:r>
              <a:rPr lang="en-US" sz="1400" dirty="0"/>
              <a:t> </a:t>
            </a:r>
          </a:p>
          <a:p>
            <a:endParaRPr lang="en-US" sz="1400" dirty="0"/>
          </a:p>
          <a:p>
            <a:endParaRPr lang="en-US" sz="1400" dirty="0"/>
          </a:p>
          <a:p>
            <a:r>
              <a:rPr lang="en-US" sz="1050" dirty="0">
                <a:solidFill>
                  <a:schemeClr val="bg1"/>
                </a:solidFill>
                <a:highlight>
                  <a:srgbClr val="000000"/>
                </a:highlight>
              </a:rPr>
              <a:t>Pro TIP: </a:t>
            </a:r>
            <a:r>
              <a:rPr lang="en-US" sz="1050" dirty="0"/>
              <a:t>To identify your outcomes, think about the </a:t>
            </a:r>
            <a:r>
              <a:rPr lang="en-US" sz="1050" dirty="0">
                <a:highlight>
                  <a:srgbClr val="00FFFF"/>
                </a:highlight>
              </a:rPr>
              <a:t>immediate changes </a:t>
            </a:r>
            <a:r>
              <a:rPr lang="en-US" sz="1050" dirty="0"/>
              <a:t>that are necessary if your end goal (impact) is to be realized. Taken together these will define your success. </a:t>
            </a:r>
            <a:endParaRPr lang="en-US" sz="1400" dirty="0"/>
          </a:p>
          <a:p>
            <a:endParaRPr lang="en-US" sz="1400" dirty="0"/>
          </a:p>
          <a:p>
            <a:endParaRPr lang="en-US" sz="1400" dirty="0"/>
          </a:p>
        </p:txBody>
      </p:sp>
      <p:pic>
        <p:nvPicPr>
          <p:cNvPr id="4" name="Picture 3">
            <a:extLst>
              <a:ext uri="{FF2B5EF4-FFF2-40B4-BE49-F238E27FC236}">
                <a16:creationId xmlns:a16="http://schemas.microsoft.com/office/drawing/2014/main" id="{1C17DC81-C1BD-4D11-83D6-7F4A53EEB24B}"/>
              </a:ext>
            </a:extLst>
          </p:cNvPr>
          <p:cNvPicPr>
            <a:picLocks noChangeAspect="1"/>
          </p:cNvPicPr>
          <p:nvPr/>
        </p:nvPicPr>
        <p:blipFill>
          <a:blip r:embed="rId2"/>
          <a:stretch>
            <a:fillRect/>
          </a:stretch>
        </p:blipFill>
        <p:spPr>
          <a:xfrm>
            <a:off x="5170499" y="2445784"/>
            <a:ext cx="6780904" cy="4094402"/>
          </a:xfrm>
          <a:prstGeom prst="rect">
            <a:avLst/>
          </a:prstGeom>
        </p:spPr>
      </p:pic>
      <p:sp>
        <p:nvSpPr>
          <p:cNvPr id="5" name="Arrow: Right 4">
            <a:extLst>
              <a:ext uri="{FF2B5EF4-FFF2-40B4-BE49-F238E27FC236}">
                <a16:creationId xmlns:a16="http://schemas.microsoft.com/office/drawing/2014/main" id="{06E266E2-83C7-4D1B-AA54-55F4E9FF036F}"/>
              </a:ext>
            </a:extLst>
          </p:cNvPr>
          <p:cNvSpPr/>
          <p:nvPr/>
        </p:nvSpPr>
        <p:spPr>
          <a:xfrm>
            <a:off x="3938533" y="3721617"/>
            <a:ext cx="1106978" cy="568842"/>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03121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83D86B-EC7D-45F9-BC41-CC36D39B0964}"/>
              </a:ext>
            </a:extLst>
          </p:cNvPr>
          <p:cNvSpPr>
            <a:spLocks noGrp="1"/>
          </p:cNvSpPr>
          <p:nvPr>
            <p:ph type="title"/>
          </p:nvPr>
        </p:nvSpPr>
        <p:spPr>
          <a:xfrm>
            <a:off x="960120" y="317814"/>
            <a:ext cx="10268712" cy="1700784"/>
          </a:xfrm>
        </p:spPr>
        <p:txBody>
          <a:bodyPr>
            <a:normAutofit/>
          </a:bodyPr>
          <a:lstStyle/>
          <a:p>
            <a:r>
              <a:rPr lang="en-US" dirty="0"/>
              <a:t>15 min </a:t>
            </a:r>
            <a:endParaRPr lang="nl-NL" dirty="0"/>
          </a:p>
        </p:txBody>
      </p:sp>
      <p:sp>
        <p:nvSpPr>
          <p:cNvPr id="73" name="Rectangle 72">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How to promote a collaborative work environment | Link Success">
            <a:extLst>
              <a:ext uri="{FF2B5EF4-FFF2-40B4-BE49-F238E27FC236}">
                <a16:creationId xmlns:a16="http://schemas.microsoft.com/office/drawing/2014/main" id="{889C2B04-F197-46D8-BF16-3389214422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41" r="34364" b="2"/>
          <a:stretch/>
        </p:blipFill>
        <p:spPr bwMode="auto">
          <a:xfrm>
            <a:off x="-3048" y="2264988"/>
            <a:ext cx="4370832" cy="395218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807C913-6864-4667-8C4A-58C9E373AB73}"/>
              </a:ext>
            </a:extLst>
          </p:cNvPr>
          <p:cNvSpPr>
            <a:spLocks noGrp="1"/>
          </p:cNvSpPr>
          <p:nvPr>
            <p:ph idx="1"/>
          </p:nvPr>
        </p:nvSpPr>
        <p:spPr>
          <a:xfrm>
            <a:off x="5004426" y="2587625"/>
            <a:ext cx="6223961" cy="3317875"/>
          </a:xfrm>
        </p:spPr>
        <p:txBody>
          <a:bodyPr anchor="ctr">
            <a:normAutofit/>
          </a:bodyPr>
          <a:lstStyle/>
          <a:p>
            <a:r>
              <a:rPr lang="en-US" dirty="0"/>
              <a:t>to work on step 1 and 2 on Mural</a:t>
            </a:r>
          </a:p>
          <a:p>
            <a:endParaRPr lang="en-US" dirty="0"/>
          </a:p>
          <a:p>
            <a:r>
              <a:rPr lang="en-US" dirty="0"/>
              <a:t>Q&amp;A</a:t>
            </a:r>
            <a:endParaRPr lang="nl-NL" dirty="0"/>
          </a:p>
        </p:txBody>
      </p:sp>
    </p:spTree>
    <p:extLst>
      <p:ext uri="{BB962C8B-B14F-4D97-AF65-F5344CB8AC3E}">
        <p14:creationId xmlns:p14="http://schemas.microsoft.com/office/powerpoint/2010/main" val="223848109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BC377B7-18F1-42AD-A1DD-E1D6A5B27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27CBDD7-6A01-4B3F-B16A-F50305427B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43467 w 12192000"/>
              <a:gd name="connsiteY0" fmla="*/ 640822 h 6858000"/>
              <a:gd name="connsiteX1" fmla="*/ 643467 w 12192000"/>
              <a:gd name="connsiteY1" fmla="*/ 6217178 h 6858000"/>
              <a:gd name="connsiteX2" fmla="*/ 11548533 w 12192000"/>
              <a:gd name="connsiteY2" fmla="*/ 6217178 h 6858000"/>
              <a:gd name="connsiteX3" fmla="*/ 11548533 w 12192000"/>
              <a:gd name="connsiteY3" fmla="*/ 640822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43467" y="640822"/>
                </a:moveTo>
                <a:lnTo>
                  <a:pt x="643467" y="6217178"/>
                </a:lnTo>
                <a:lnTo>
                  <a:pt x="11548533" y="6217178"/>
                </a:lnTo>
                <a:lnTo>
                  <a:pt x="11548533" y="640822"/>
                </a:lnTo>
                <a:close/>
                <a:moveTo>
                  <a:pt x="0" y="0"/>
                </a:moveTo>
                <a:lnTo>
                  <a:pt x="12192000" y="0"/>
                </a:lnTo>
                <a:lnTo>
                  <a:pt x="12192000"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C5BFA36D-ABC8-4163-976A-9ADD7A95F181}"/>
              </a:ext>
            </a:extLst>
          </p:cNvPr>
          <p:cNvPicPr>
            <a:picLocks noChangeAspect="1"/>
          </p:cNvPicPr>
          <p:nvPr/>
        </p:nvPicPr>
        <p:blipFill>
          <a:blip r:embed="rId2"/>
          <a:stretch>
            <a:fillRect/>
          </a:stretch>
        </p:blipFill>
        <p:spPr>
          <a:xfrm>
            <a:off x="1212350" y="681591"/>
            <a:ext cx="9618279" cy="5410984"/>
          </a:xfrm>
          <a:prstGeom prst="rect">
            <a:avLst/>
          </a:prstGeom>
        </p:spPr>
      </p:pic>
    </p:spTree>
    <p:extLst>
      <p:ext uri="{BB962C8B-B14F-4D97-AF65-F5344CB8AC3E}">
        <p14:creationId xmlns:p14="http://schemas.microsoft.com/office/powerpoint/2010/main" val="1685200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676F-B208-4C57-A1CF-D2A3C730EFC9}"/>
              </a:ext>
            </a:extLst>
          </p:cNvPr>
          <p:cNvSpPr>
            <a:spLocks noGrp="1"/>
          </p:cNvSpPr>
          <p:nvPr>
            <p:ph type="title"/>
          </p:nvPr>
        </p:nvSpPr>
        <p:spPr/>
        <p:txBody>
          <a:bodyPr>
            <a:normAutofit/>
          </a:bodyPr>
          <a:lstStyle/>
          <a:p>
            <a:r>
              <a:rPr lang="en-US" dirty="0"/>
              <a:t>Let’s practice </a:t>
            </a:r>
            <a:br>
              <a:rPr lang="en-US" dirty="0"/>
            </a:br>
            <a:r>
              <a:rPr lang="en-US" sz="2800" dirty="0"/>
              <a:t>Setting performance measures</a:t>
            </a:r>
            <a:endParaRPr lang="nl-NL" dirty="0"/>
          </a:p>
        </p:txBody>
      </p:sp>
      <p:sp>
        <p:nvSpPr>
          <p:cNvPr id="3" name="Content Placeholder 2">
            <a:extLst>
              <a:ext uri="{FF2B5EF4-FFF2-40B4-BE49-F238E27FC236}">
                <a16:creationId xmlns:a16="http://schemas.microsoft.com/office/drawing/2014/main" id="{D64500D0-1C72-4EEF-B857-AEEAF4D5D14E}"/>
              </a:ext>
            </a:extLst>
          </p:cNvPr>
          <p:cNvSpPr>
            <a:spLocks noGrp="1"/>
          </p:cNvSpPr>
          <p:nvPr>
            <p:ph idx="1"/>
          </p:nvPr>
        </p:nvSpPr>
        <p:spPr>
          <a:xfrm>
            <a:off x="960121" y="2587752"/>
            <a:ext cx="2853424" cy="3952434"/>
          </a:xfrm>
        </p:spPr>
        <p:txBody>
          <a:bodyPr>
            <a:normAutofit/>
          </a:bodyPr>
          <a:lstStyle/>
          <a:p>
            <a:r>
              <a:rPr lang="en-US" sz="1400" dirty="0"/>
              <a:t>First fill in the </a:t>
            </a:r>
            <a:r>
              <a:rPr lang="en-US" sz="1400" dirty="0">
                <a:highlight>
                  <a:srgbClr val="00FF00"/>
                </a:highlight>
              </a:rPr>
              <a:t>PERFORMANCE MEASURES</a:t>
            </a:r>
            <a:r>
              <a:rPr lang="en-US" sz="1400" dirty="0"/>
              <a:t> </a:t>
            </a:r>
          </a:p>
          <a:p>
            <a:endParaRPr lang="en-US" sz="1400" dirty="0"/>
          </a:p>
          <a:p>
            <a:endParaRPr lang="en-US" sz="1400" dirty="0"/>
          </a:p>
          <a:p>
            <a:r>
              <a:rPr lang="en-US" sz="1050" dirty="0">
                <a:solidFill>
                  <a:schemeClr val="bg1"/>
                </a:solidFill>
                <a:highlight>
                  <a:srgbClr val="000000"/>
                </a:highlight>
              </a:rPr>
              <a:t>Pro TIP: </a:t>
            </a:r>
            <a:r>
              <a:rPr lang="en-US" sz="1000" dirty="0"/>
              <a:t>Performance measures provide </a:t>
            </a:r>
            <a:r>
              <a:rPr lang="en-US" sz="1000" dirty="0">
                <a:highlight>
                  <a:srgbClr val="00FF00"/>
                </a:highlight>
              </a:rPr>
              <a:t>tangible signs (indicators</a:t>
            </a:r>
            <a:r>
              <a:rPr lang="en-US" sz="1000" dirty="0"/>
              <a:t>) that you are making progress towards your intended outcomes. </a:t>
            </a:r>
          </a:p>
          <a:p>
            <a:r>
              <a:rPr lang="en-US" sz="1000" dirty="0"/>
              <a:t>Your measures should be countable, answering questions about the quantity of outcome achieved, such as </a:t>
            </a:r>
            <a:r>
              <a:rPr lang="en-US" sz="1000" b="1" dirty="0"/>
              <a:t>how many?, how much? or how often?</a:t>
            </a:r>
            <a:r>
              <a:rPr lang="en-US" sz="1000" dirty="0"/>
              <a:t> The measures may be an absolute level of change, a percentage, an average, a ratio, or a monetary value. </a:t>
            </a:r>
            <a:endParaRPr lang="en-US" sz="1800" dirty="0"/>
          </a:p>
          <a:p>
            <a:endParaRPr lang="en-US" sz="1400" dirty="0"/>
          </a:p>
        </p:txBody>
      </p:sp>
      <p:sp>
        <p:nvSpPr>
          <p:cNvPr id="5" name="Arrow: Right 4">
            <a:extLst>
              <a:ext uri="{FF2B5EF4-FFF2-40B4-BE49-F238E27FC236}">
                <a16:creationId xmlns:a16="http://schemas.microsoft.com/office/drawing/2014/main" id="{06E266E2-83C7-4D1B-AA54-55F4E9FF036F}"/>
              </a:ext>
            </a:extLst>
          </p:cNvPr>
          <p:cNvSpPr/>
          <p:nvPr/>
        </p:nvSpPr>
        <p:spPr>
          <a:xfrm>
            <a:off x="3938533" y="4745000"/>
            <a:ext cx="1106978" cy="568842"/>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Picture 5">
            <a:extLst>
              <a:ext uri="{FF2B5EF4-FFF2-40B4-BE49-F238E27FC236}">
                <a16:creationId xmlns:a16="http://schemas.microsoft.com/office/drawing/2014/main" id="{BA7FEC48-B210-4F69-B38C-815D99783314}"/>
              </a:ext>
            </a:extLst>
          </p:cNvPr>
          <p:cNvPicPr>
            <a:picLocks noChangeAspect="1"/>
          </p:cNvPicPr>
          <p:nvPr/>
        </p:nvPicPr>
        <p:blipFill>
          <a:blip r:embed="rId2"/>
          <a:stretch>
            <a:fillRect/>
          </a:stretch>
        </p:blipFill>
        <p:spPr>
          <a:xfrm>
            <a:off x="5170499" y="2445784"/>
            <a:ext cx="6780904" cy="4094402"/>
          </a:xfrm>
          <a:prstGeom prst="rect">
            <a:avLst/>
          </a:prstGeom>
        </p:spPr>
      </p:pic>
    </p:spTree>
    <p:extLst>
      <p:ext uri="{BB962C8B-B14F-4D97-AF65-F5344CB8AC3E}">
        <p14:creationId xmlns:p14="http://schemas.microsoft.com/office/powerpoint/2010/main" val="929585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676F-B208-4C57-A1CF-D2A3C730EFC9}"/>
              </a:ext>
            </a:extLst>
          </p:cNvPr>
          <p:cNvSpPr>
            <a:spLocks noGrp="1"/>
          </p:cNvSpPr>
          <p:nvPr>
            <p:ph type="title"/>
          </p:nvPr>
        </p:nvSpPr>
        <p:spPr/>
        <p:txBody>
          <a:bodyPr>
            <a:normAutofit/>
          </a:bodyPr>
          <a:lstStyle/>
          <a:p>
            <a:r>
              <a:rPr lang="en-US" dirty="0"/>
              <a:t>Let’s practice </a:t>
            </a:r>
            <a:br>
              <a:rPr lang="en-US" dirty="0"/>
            </a:br>
            <a:r>
              <a:rPr lang="en-US" sz="4000" dirty="0"/>
              <a:t>selecting strategies</a:t>
            </a:r>
            <a:endParaRPr lang="nl-NL" dirty="0"/>
          </a:p>
        </p:txBody>
      </p:sp>
      <p:sp>
        <p:nvSpPr>
          <p:cNvPr id="3" name="Content Placeholder 2">
            <a:extLst>
              <a:ext uri="{FF2B5EF4-FFF2-40B4-BE49-F238E27FC236}">
                <a16:creationId xmlns:a16="http://schemas.microsoft.com/office/drawing/2014/main" id="{D64500D0-1C72-4EEF-B857-AEEAF4D5D14E}"/>
              </a:ext>
            </a:extLst>
          </p:cNvPr>
          <p:cNvSpPr>
            <a:spLocks noGrp="1"/>
          </p:cNvSpPr>
          <p:nvPr>
            <p:ph idx="1"/>
          </p:nvPr>
        </p:nvSpPr>
        <p:spPr>
          <a:xfrm>
            <a:off x="960121" y="2587752"/>
            <a:ext cx="2853424" cy="3952434"/>
          </a:xfrm>
        </p:spPr>
        <p:txBody>
          <a:bodyPr>
            <a:normAutofit/>
          </a:bodyPr>
          <a:lstStyle/>
          <a:p>
            <a:r>
              <a:rPr lang="en-US" sz="1400" dirty="0"/>
              <a:t>First fill in </a:t>
            </a:r>
            <a:r>
              <a:rPr lang="en-US" sz="1400" b="1" dirty="0">
                <a:highlight>
                  <a:srgbClr val="FFFF00"/>
                </a:highlight>
              </a:rPr>
              <a:t>STRATEGIES</a:t>
            </a:r>
            <a:r>
              <a:rPr lang="en-US" sz="1400" dirty="0"/>
              <a:t> </a:t>
            </a:r>
          </a:p>
          <a:p>
            <a:endParaRPr lang="en-US" sz="1400" dirty="0"/>
          </a:p>
          <a:p>
            <a:endParaRPr lang="en-US" sz="1400" dirty="0"/>
          </a:p>
          <a:p>
            <a:r>
              <a:rPr lang="en-US" sz="1050" dirty="0">
                <a:solidFill>
                  <a:schemeClr val="bg1"/>
                </a:solidFill>
                <a:highlight>
                  <a:srgbClr val="000000"/>
                </a:highlight>
              </a:rPr>
              <a:t>Pro TIP: </a:t>
            </a:r>
            <a:r>
              <a:rPr lang="en-US" sz="1200" dirty="0"/>
              <a:t>When attempting to come up with strategies, think about the two or three actions that would really move the dial. Ask yourself: </a:t>
            </a:r>
            <a:r>
              <a:rPr lang="en-US" sz="1200" b="1" dirty="0">
                <a:highlight>
                  <a:srgbClr val="FFFF00"/>
                </a:highlight>
              </a:rPr>
              <a:t>what would it take to succeed?</a:t>
            </a:r>
            <a:endParaRPr lang="en-US" sz="1400" b="1" dirty="0">
              <a:highlight>
                <a:srgbClr val="FFFF00"/>
              </a:highlight>
            </a:endParaRPr>
          </a:p>
        </p:txBody>
      </p:sp>
      <p:sp>
        <p:nvSpPr>
          <p:cNvPr id="5" name="Arrow: Right 4">
            <a:extLst>
              <a:ext uri="{FF2B5EF4-FFF2-40B4-BE49-F238E27FC236}">
                <a16:creationId xmlns:a16="http://schemas.microsoft.com/office/drawing/2014/main" id="{06E266E2-83C7-4D1B-AA54-55F4E9FF036F}"/>
              </a:ext>
            </a:extLst>
          </p:cNvPr>
          <p:cNvSpPr/>
          <p:nvPr/>
        </p:nvSpPr>
        <p:spPr>
          <a:xfrm>
            <a:off x="3938533" y="5785906"/>
            <a:ext cx="1106978" cy="568842"/>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Picture 5">
            <a:extLst>
              <a:ext uri="{FF2B5EF4-FFF2-40B4-BE49-F238E27FC236}">
                <a16:creationId xmlns:a16="http://schemas.microsoft.com/office/drawing/2014/main" id="{32B00632-3D2F-4879-BB77-BEDD0642BEEA}"/>
              </a:ext>
            </a:extLst>
          </p:cNvPr>
          <p:cNvPicPr>
            <a:picLocks noChangeAspect="1"/>
          </p:cNvPicPr>
          <p:nvPr/>
        </p:nvPicPr>
        <p:blipFill>
          <a:blip r:embed="rId2"/>
          <a:stretch>
            <a:fillRect/>
          </a:stretch>
        </p:blipFill>
        <p:spPr>
          <a:xfrm>
            <a:off x="5170499" y="2445784"/>
            <a:ext cx="6780904" cy="4094402"/>
          </a:xfrm>
          <a:prstGeom prst="rect">
            <a:avLst/>
          </a:prstGeom>
        </p:spPr>
      </p:pic>
    </p:spTree>
    <p:extLst>
      <p:ext uri="{BB962C8B-B14F-4D97-AF65-F5344CB8AC3E}">
        <p14:creationId xmlns:p14="http://schemas.microsoft.com/office/powerpoint/2010/main" val="1569049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83D86B-EC7D-45F9-BC41-CC36D39B0964}"/>
              </a:ext>
            </a:extLst>
          </p:cNvPr>
          <p:cNvSpPr>
            <a:spLocks noGrp="1"/>
          </p:cNvSpPr>
          <p:nvPr>
            <p:ph type="title"/>
          </p:nvPr>
        </p:nvSpPr>
        <p:spPr>
          <a:xfrm>
            <a:off x="960120" y="317814"/>
            <a:ext cx="10268712" cy="1700784"/>
          </a:xfrm>
        </p:spPr>
        <p:txBody>
          <a:bodyPr>
            <a:normAutofit fontScale="90000"/>
          </a:bodyPr>
          <a:lstStyle/>
          <a:p>
            <a:pPr algn="ctr"/>
            <a:r>
              <a:rPr lang="en-US" dirty="0"/>
              <a:t>15 min to work on steps 3 and 4 on mural </a:t>
            </a:r>
            <a:endParaRPr lang="nl-NL" dirty="0"/>
          </a:p>
        </p:txBody>
      </p:sp>
      <p:sp>
        <p:nvSpPr>
          <p:cNvPr id="3" name="Content Placeholder 2">
            <a:extLst>
              <a:ext uri="{FF2B5EF4-FFF2-40B4-BE49-F238E27FC236}">
                <a16:creationId xmlns:a16="http://schemas.microsoft.com/office/drawing/2014/main" id="{8807C913-6864-4667-8C4A-58C9E373AB73}"/>
              </a:ext>
            </a:extLst>
          </p:cNvPr>
          <p:cNvSpPr>
            <a:spLocks noGrp="1"/>
          </p:cNvSpPr>
          <p:nvPr>
            <p:ph idx="1"/>
          </p:nvPr>
        </p:nvSpPr>
        <p:spPr>
          <a:xfrm>
            <a:off x="960120" y="2587752"/>
            <a:ext cx="5869303" cy="3593592"/>
          </a:xfrm>
        </p:spPr>
        <p:txBody>
          <a:bodyPr>
            <a:normAutofit/>
          </a:bodyPr>
          <a:lstStyle/>
          <a:p>
            <a:endParaRPr lang="en-US" dirty="0"/>
          </a:p>
          <a:p>
            <a:r>
              <a:rPr lang="en-US" dirty="0"/>
              <a:t>Afterwards, we shall invite a couple of groups to present</a:t>
            </a:r>
            <a:endParaRPr lang="nl-NL" dirty="0"/>
          </a:p>
        </p:txBody>
      </p:sp>
      <p:pic>
        <p:nvPicPr>
          <p:cNvPr id="5" name="Picture 4" descr="A group of people shaking hands&#10;&#10;Description automatically generated with low confidence">
            <a:extLst>
              <a:ext uri="{FF2B5EF4-FFF2-40B4-BE49-F238E27FC236}">
                <a16:creationId xmlns:a16="http://schemas.microsoft.com/office/drawing/2014/main" id="{58808801-EBC4-4281-A40D-B467E102DE69}"/>
              </a:ext>
            </a:extLst>
          </p:cNvPr>
          <p:cNvPicPr>
            <a:picLocks noChangeAspect="1"/>
          </p:cNvPicPr>
          <p:nvPr/>
        </p:nvPicPr>
        <p:blipFill rotWithShape="1">
          <a:blip r:embed="rId2">
            <a:extLst>
              <a:ext uri="{28A0092B-C50C-407E-A947-70E740481C1C}">
                <a14:useLocalDpi xmlns:a14="http://schemas.microsoft.com/office/drawing/2010/main" val="0"/>
              </a:ext>
            </a:extLst>
          </a:blip>
          <a:srcRect l="27000" r="26465" b="-1"/>
          <a:stretch/>
        </p:blipFill>
        <p:spPr>
          <a:xfrm>
            <a:off x="7537704" y="2264989"/>
            <a:ext cx="4654296" cy="4593011"/>
          </a:xfrm>
          <a:prstGeom prst="rect">
            <a:avLst/>
          </a:prstGeom>
        </p:spPr>
      </p:pic>
    </p:spTree>
    <p:extLst>
      <p:ext uri="{BB962C8B-B14F-4D97-AF65-F5344CB8AC3E}">
        <p14:creationId xmlns:p14="http://schemas.microsoft.com/office/powerpoint/2010/main" val="3345056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BC377B7-18F1-42AD-A1DD-E1D6A5B27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 up of a logo&#10;&#10;Description automatically generated with low confidence">
            <a:extLst>
              <a:ext uri="{FF2B5EF4-FFF2-40B4-BE49-F238E27FC236}">
                <a16:creationId xmlns:a16="http://schemas.microsoft.com/office/drawing/2014/main" id="{31167100-49FE-4858-9EF6-6D13BB9669C8}"/>
              </a:ext>
            </a:extLst>
          </p:cNvPr>
          <p:cNvPicPr>
            <a:picLocks noChangeAspect="1"/>
          </p:cNvPicPr>
          <p:nvPr/>
        </p:nvPicPr>
        <p:blipFill rotWithShape="1">
          <a:blip r:embed="rId2">
            <a:extLst>
              <a:ext uri="{28A0092B-C50C-407E-A947-70E740481C1C}">
                <a14:useLocalDpi xmlns:a14="http://schemas.microsoft.com/office/drawing/2010/main" val="0"/>
              </a:ext>
            </a:extLst>
          </a:blip>
          <a:srcRect t="10670" b="5060"/>
          <a:stretch/>
        </p:blipFill>
        <p:spPr>
          <a:xfrm>
            <a:off x="20" y="10"/>
            <a:ext cx="12191980" cy="6857990"/>
          </a:xfrm>
          <a:prstGeom prst="rect">
            <a:avLst/>
          </a:prstGeom>
        </p:spPr>
      </p:pic>
    </p:spTree>
    <p:extLst>
      <p:ext uri="{BB962C8B-B14F-4D97-AF65-F5344CB8AC3E}">
        <p14:creationId xmlns:p14="http://schemas.microsoft.com/office/powerpoint/2010/main" val="206218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6096000" cy="6899854"/>
          </a:xfrm>
          <a:prstGeom prst="rect">
            <a:avLst/>
          </a:prstGeom>
          <a:solidFill>
            <a:srgbClr val="0D8EA2"/>
          </a:solidFill>
        </p:spPr>
      </p:sp>
      <p:sp>
        <p:nvSpPr>
          <p:cNvPr id="3" name="AutoShape 3"/>
          <p:cNvSpPr/>
          <p:nvPr/>
        </p:nvSpPr>
        <p:spPr>
          <a:xfrm>
            <a:off x="4622800" y="6153150"/>
            <a:ext cx="6121400" cy="19050"/>
          </a:xfrm>
          <a:prstGeom prst="rect">
            <a:avLst/>
          </a:prstGeom>
          <a:solidFill>
            <a:srgbClr val="D4C0AB"/>
          </a:solidFill>
        </p:spPr>
      </p:sp>
      <p:sp>
        <p:nvSpPr>
          <p:cNvPr id="4" name="AutoShape 4"/>
          <p:cNvSpPr/>
          <p:nvPr/>
        </p:nvSpPr>
        <p:spPr>
          <a:xfrm>
            <a:off x="740630" y="3767662"/>
            <a:ext cx="131641" cy="1270000"/>
          </a:xfrm>
          <a:prstGeom prst="rect">
            <a:avLst/>
          </a:prstGeom>
          <a:solidFill>
            <a:srgbClr val="FFFFFF"/>
          </a:solidFill>
        </p:spPr>
      </p:sp>
      <p:pic>
        <p:nvPicPr>
          <p:cNvPr id="5" name="Picture 5"/>
          <p:cNvPicPr>
            <a:picLocks noChangeAspect="1"/>
          </p:cNvPicPr>
          <p:nvPr/>
        </p:nvPicPr>
        <p:blipFill>
          <a:blip r:embed="rId3"/>
          <a:srcRect/>
          <a:stretch>
            <a:fillRect/>
          </a:stretch>
        </p:blipFill>
        <p:spPr>
          <a:xfrm>
            <a:off x="8136575" y="794452"/>
            <a:ext cx="2657008" cy="1298538"/>
          </a:xfrm>
          <a:prstGeom prst="rect">
            <a:avLst/>
          </a:prstGeom>
        </p:spPr>
      </p:pic>
      <p:pic>
        <p:nvPicPr>
          <p:cNvPr id="6" name="Picture 6"/>
          <p:cNvPicPr>
            <a:picLocks noChangeAspect="1"/>
          </p:cNvPicPr>
          <p:nvPr/>
        </p:nvPicPr>
        <p:blipFill>
          <a:blip r:embed="rId4"/>
          <a:srcRect l="1592" r="26829"/>
          <a:stretch>
            <a:fillRect/>
          </a:stretch>
        </p:blipFill>
        <p:spPr>
          <a:xfrm>
            <a:off x="9797622" y="6200772"/>
            <a:ext cx="2290141" cy="657229"/>
          </a:xfrm>
          <a:prstGeom prst="rect">
            <a:avLst/>
          </a:prstGeom>
        </p:spPr>
      </p:pic>
      <p:sp>
        <p:nvSpPr>
          <p:cNvPr id="7" name="TextBox 7"/>
          <p:cNvSpPr txBox="1"/>
          <p:nvPr/>
        </p:nvSpPr>
        <p:spPr>
          <a:xfrm>
            <a:off x="334397" y="1962686"/>
            <a:ext cx="5427206" cy="645754"/>
          </a:xfrm>
          <a:prstGeom prst="rect">
            <a:avLst/>
          </a:prstGeom>
        </p:spPr>
        <p:txBody>
          <a:bodyPr lIns="0" tIns="0" rIns="0" bIns="0" rtlCol="0" anchor="t">
            <a:spAutoFit/>
          </a:bodyPr>
          <a:lstStyle/>
          <a:p>
            <a:pPr algn="ctr">
              <a:lnSpc>
                <a:spcPts val="2560"/>
              </a:lnSpc>
            </a:pPr>
            <a:r>
              <a:rPr lang="en-US" sz="2133">
                <a:solidFill>
                  <a:srgbClr val="FFFFFF"/>
                </a:solidFill>
                <a:latin typeface="Cormorant Garamond Bold Bold"/>
              </a:rPr>
              <a:t>Erasmus+ Capacity Building in Higher Education</a:t>
            </a:r>
          </a:p>
        </p:txBody>
      </p:sp>
      <p:sp>
        <p:nvSpPr>
          <p:cNvPr id="8" name="TextBox 8"/>
          <p:cNvSpPr txBox="1"/>
          <p:nvPr/>
        </p:nvSpPr>
        <p:spPr>
          <a:xfrm>
            <a:off x="6842396" y="2319556"/>
            <a:ext cx="5245367" cy="1538883"/>
          </a:xfrm>
          <a:prstGeom prst="rect">
            <a:avLst/>
          </a:prstGeom>
        </p:spPr>
        <p:txBody>
          <a:bodyPr lIns="0" tIns="0" rIns="0" bIns="0" rtlCol="0" anchor="t">
            <a:spAutoFit/>
          </a:bodyPr>
          <a:lstStyle/>
          <a:p>
            <a:pPr algn="ctr">
              <a:lnSpc>
                <a:spcPts val="3024"/>
              </a:lnSpc>
            </a:pPr>
            <a:r>
              <a:rPr lang="en-US" sz="2800" spc="-70">
                <a:solidFill>
                  <a:srgbClr val="342D29"/>
                </a:solidFill>
                <a:latin typeface="Cormorant Garamond Bold Bold"/>
              </a:rPr>
              <a:t>Strengthening innovative social</a:t>
            </a:r>
          </a:p>
          <a:p>
            <a:pPr algn="ctr">
              <a:lnSpc>
                <a:spcPts val="3024"/>
              </a:lnSpc>
            </a:pPr>
            <a:r>
              <a:rPr lang="en-US" sz="2800" spc="-70">
                <a:solidFill>
                  <a:srgbClr val="342D29"/>
                </a:solidFill>
                <a:latin typeface="Cormorant Garamond Bold Bold"/>
              </a:rPr>
              <a:t>entrepreneurship practices for disruptive business settings in Thailand and Myanmar</a:t>
            </a:r>
          </a:p>
        </p:txBody>
      </p:sp>
      <p:sp>
        <p:nvSpPr>
          <p:cNvPr id="9" name="TextBox 9"/>
          <p:cNvSpPr txBox="1"/>
          <p:nvPr/>
        </p:nvSpPr>
        <p:spPr>
          <a:xfrm>
            <a:off x="931476" y="4146053"/>
            <a:ext cx="5245367" cy="489749"/>
          </a:xfrm>
          <a:prstGeom prst="rect">
            <a:avLst/>
          </a:prstGeom>
        </p:spPr>
        <p:txBody>
          <a:bodyPr lIns="0" tIns="0" rIns="0" bIns="0" rtlCol="0" anchor="t">
            <a:spAutoFit/>
          </a:bodyPr>
          <a:lstStyle/>
          <a:p>
            <a:pPr>
              <a:lnSpc>
                <a:spcPts val="1960"/>
              </a:lnSpc>
            </a:pPr>
            <a:r>
              <a:rPr lang="en-US" sz="1400" spc="23" dirty="0" err="1">
                <a:solidFill>
                  <a:srgbClr val="FFFFFF"/>
                </a:solidFill>
                <a:latin typeface="Assistant Bold" panose="020B0604020202020204" charset="-79"/>
                <a:cs typeface="Assistant Bold" panose="020B0604020202020204" charset="-79"/>
              </a:rPr>
              <a:t>Projectref</a:t>
            </a:r>
            <a:r>
              <a:rPr lang="en-US" sz="1400" spc="23" dirty="0">
                <a:solidFill>
                  <a:srgbClr val="FFFFFF"/>
                </a:solidFill>
                <a:latin typeface="Assistant Bold" panose="020B0604020202020204" charset="-79"/>
                <a:cs typeface="Assistant Bold" panose="020B0604020202020204" charset="-79"/>
              </a:rPr>
              <a:t>.: 609711-EPP-1-2019-1-AT-EPPKA2-CBHE-JP </a:t>
            </a:r>
          </a:p>
          <a:p>
            <a:pPr>
              <a:lnSpc>
                <a:spcPts val="1960"/>
              </a:lnSpc>
            </a:pPr>
            <a:r>
              <a:rPr lang="en-US" sz="1400" spc="23" dirty="0">
                <a:solidFill>
                  <a:srgbClr val="FFFFFF"/>
                </a:solidFill>
                <a:latin typeface="Assistant Bold" panose="020B0604020202020204" charset="-79"/>
                <a:cs typeface="Assistant Bold" panose="020B0604020202020204" charset="-79"/>
              </a:rPr>
              <a:t>Duration: 36 Months (15/01/2020-14/01/2023)</a:t>
            </a:r>
          </a:p>
        </p:txBody>
      </p:sp>
      <p:sp>
        <p:nvSpPr>
          <p:cNvPr id="10" name="Foliennummernplatzhalter 9"/>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3701549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734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4C9C2-87E1-4C42-A524-E962246EC08D}"/>
              </a:ext>
            </a:extLst>
          </p:cNvPr>
          <p:cNvSpPr>
            <a:spLocks noGrp="1"/>
          </p:cNvSpPr>
          <p:nvPr>
            <p:ph type="title"/>
          </p:nvPr>
        </p:nvSpPr>
        <p:spPr>
          <a:xfrm>
            <a:off x="960120" y="643467"/>
            <a:ext cx="3212593" cy="5571066"/>
          </a:xfrm>
        </p:spPr>
        <p:txBody>
          <a:bodyPr>
            <a:normAutofit/>
          </a:bodyPr>
          <a:lstStyle/>
          <a:p>
            <a:r>
              <a:rPr lang="en-US" dirty="0"/>
              <a:t>What shall we focus on</a:t>
            </a:r>
            <a:endParaRPr lang="en-GB" dirty="0"/>
          </a:p>
        </p:txBody>
      </p:sp>
      <p:graphicFrame>
        <p:nvGraphicFramePr>
          <p:cNvPr id="5" name="Content Placeholder 2">
            <a:extLst>
              <a:ext uri="{FF2B5EF4-FFF2-40B4-BE49-F238E27FC236}">
                <a16:creationId xmlns:a16="http://schemas.microsoft.com/office/drawing/2014/main" id="{CEB682C8-EFC2-4F71-AD7D-0C3EE68A742F}"/>
              </a:ext>
            </a:extLst>
          </p:cNvPr>
          <p:cNvGraphicFramePr>
            <a:graphicFrameLocks noGrp="1"/>
          </p:cNvGraphicFramePr>
          <p:nvPr>
            <p:ph idx="1"/>
            <p:extLst>
              <p:ext uri="{D42A27DB-BD31-4B8C-83A1-F6EECF244321}">
                <p14:modId xmlns:p14="http://schemas.microsoft.com/office/powerpoint/2010/main" val="59019236"/>
              </p:ext>
            </p:extLst>
          </p:nvPr>
        </p:nvGraphicFramePr>
        <p:xfrm>
          <a:off x="5411638" y="643467"/>
          <a:ext cx="5816750" cy="5571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9784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631456" y="-361765"/>
            <a:ext cx="2946400" cy="7645400"/>
          </a:xfrm>
          <a:prstGeom prst="rect">
            <a:avLst/>
          </a:prstGeom>
          <a:solidFill>
            <a:srgbClr val="0D8EA2"/>
          </a:solidFill>
        </p:spPr>
      </p:sp>
      <p:sp>
        <p:nvSpPr>
          <p:cNvPr id="4" name="AutoShape 4"/>
          <p:cNvSpPr/>
          <p:nvPr/>
        </p:nvSpPr>
        <p:spPr>
          <a:xfrm>
            <a:off x="5456599" y="6153150"/>
            <a:ext cx="6121400" cy="19050"/>
          </a:xfrm>
          <a:prstGeom prst="rect">
            <a:avLst/>
          </a:prstGeom>
          <a:solidFill>
            <a:srgbClr val="B2ACA7"/>
          </a:solidFill>
        </p:spPr>
      </p:sp>
      <p:pic>
        <p:nvPicPr>
          <p:cNvPr id="7" name="Picture 7"/>
          <p:cNvPicPr>
            <a:picLocks noChangeAspect="1"/>
          </p:cNvPicPr>
          <p:nvPr/>
        </p:nvPicPr>
        <p:blipFill>
          <a:blip r:embed="rId3"/>
          <a:srcRect/>
          <a:stretch>
            <a:fillRect/>
          </a:stretch>
        </p:blipFill>
        <p:spPr>
          <a:xfrm>
            <a:off x="186249" y="5772844"/>
            <a:ext cx="1705317" cy="833426"/>
          </a:xfrm>
          <a:prstGeom prst="rect">
            <a:avLst/>
          </a:prstGeom>
        </p:spPr>
      </p:pic>
      <p:sp>
        <p:nvSpPr>
          <p:cNvPr id="12" name="TextBox 5"/>
          <p:cNvSpPr txBox="1"/>
          <p:nvPr/>
        </p:nvSpPr>
        <p:spPr>
          <a:xfrm>
            <a:off x="563656" y="314385"/>
            <a:ext cx="10541000" cy="738664"/>
          </a:xfrm>
          <a:prstGeom prst="rect">
            <a:avLst/>
          </a:prstGeom>
        </p:spPr>
        <p:txBody>
          <a:bodyPr wrap="square" lIns="0" tIns="0" rIns="0" bIns="0" rtlCol="0" anchor="t">
            <a:spAutoFit/>
          </a:bodyPr>
          <a:lstStyle/>
          <a:p>
            <a:pPr fontAlgn="t"/>
            <a:r>
              <a:rPr lang="en-US" sz="4800" dirty="0">
                <a:solidFill>
                  <a:srgbClr val="342D29"/>
                </a:solidFill>
                <a:latin typeface="Assistant Bold" panose="020B0604020202020204" charset="-79"/>
                <a:cs typeface="Assistant Bold" panose="020B0604020202020204" charset="-79"/>
              </a:rPr>
              <a:t>Social Business Canvas</a:t>
            </a:r>
            <a:endParaRPr lang="de-AT" sz="1200" dirty="0"/>
          </a:p>
        </p:txBody>
      </p:sp>
      <p:sp>
        <p:nvSpPr>
          <p:cNvPr id="23" name="Rechteck 22"/>
          <p:cNvSpPr/>
          <p:nvPr/>
        </p:nvSpPr>
        <p:spPr>
          <a:xfrm>
            <a:off x="185769" y="1189020"/>
            <a:ext cx="9177821" cy="4782982"/>
          </a:xfrm>
          <a:prstGeom prst="rect">
            <a:avLst/>
          </a:prstGeom>
          <a:noFill/>
          <a:ln w="28575">
            <a:solidFill>
              <a:srgbClr val="2B8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aphicFrame>
        <p:nvGraphicFramePr>
          <p:cNvPr id="8" name="Google Shape;706;p47"/>
          <p:cNvGraphicFramePr/>
          <p:nvPr/>
        </p:nvGraphicFramePr>
        <p:xfrm>
          <a:off x="191532" y="1138140"/>
          <a:ext cx="9177820" cy="4833861"/>
        </p:xfrm>
        <a:graphic>
          <a:graphicData uri="http://schemas.openxmlformats.org/drawingml/2006/table">
            <a:tbl>
              <a:tblPr>
                <a:noFill/>
              </a:tblPr>
              <a:tblGrid>
                <a:gridCol w="2294455">
                  <a:extLst>
                    <a:ext uri="{9D8B030D-6E8A-4147-A177-3AD203B41FA5}">
                      <a16:colId xmlns:a16="http://schemas.microsoft.com/office/drawing/2014/main" val="20000"/>
                    </a:ext>
                  </a:extLst>
                </a:gridCol>
                <a:gridCol w="2294455">
                  <a:extLst>
                    <a:ext uri="{9D8B030D-6E8A-4147-A177-3AD203B41FA5}">
                      <a16:colId xmlns:a16="http://schemas.microsoft.com/office/drawing/2014/main" val="20001"/>
                    </a:ext>
                  </a:extLst>
                </a:gridCol>
                <a:gridCol w="2294455">
                  <a:extLst>
                    <a:ext uri="{9D8B030D-6E8A-4147-A177-3AD203B41FA5}">
                      <a16:colId xmlns:a16="http://schemas.microsoft.com/office/drawing/2014/main" val="20003"/>
                    </a:ext>
                  </a:extLst>
                </a:gridCol>
                <a:gridCol w="2294455">
                  <a:extLst>
                    <a:ext uri="{9D8B030D-6E8A-4147-A177-3AD203B41FA5}">
                      <a16:colId xmlns:a16="http://schemas.microsoft.com/office/drawing/2014/main" val="20005"/>
                    </a:ext>
                  </a:extLst>
                </a:gridCol>
              </a:tblGrid>
              <a:tr h="1611287">
                <a:tc rowSpan="2">
                  <a:txBody>
                    <a:bodyPr/>
                    <a:lstStyle/>
                    <a:p>
                      <a:pPr marL="0" marR="0" lvl="0" indent="0" algn="l" rtl="0">
                        <a:lnSpc>
                          <a:spcPct val="100000"/>
                        </a:lnSpc>
                        <a:spcBef>
                          <a:spcPts val="0"/>
                        </a:spcBef>
                        <a:spcAft>
                          <a:spcPts val="0"/>
                        </a:spcAft>
                        <a:buClr>
                          <a:schemeClr val="dk1"/>
                        </a:buClr>
                        <a:buSzPts val="3000"/>
                        <a:buFont typeface="Gill Sans"/>
                        <a:buNone/>
                      </a:pPr>
                      <a:r>
                        <a:rPr lang="pl-PL" sz="2000" i="1" u="none" strike="noStrike" cap="none" dirty="0">
                          <a:latin typeface="Gill Sans"/>
                          <a:ea typeface="Gill Sans"/>
                          <a:cs typeface="Gill Sans"/>
                          <a:sym typeface="Gill Sans"/>
                        </a:rPr>
                        <a:t>Social Challenge</a:t>
                      </a:r>
                      <a:endParaRPr sz="2000" u="none" strike="noStrike" cap="none" dirty="0">
                        <a:latin typeface="Cambria"/>
                        <a:ea typeface="Cambria"/>
                        <a:cs typeface="Cambria"/>
                        <a:sym typeface="Cambria"/>
                      </a:endParaRPr>
                    </a:p>
                  </a:txBody>
                  <a:tcPr marL="47983" marR="47983"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3000"/>
                        <a:buFont typeface="Gill Sans"/>
                        <a:buNone/>
                      </a:pPr>
                      <a:r>
                        <a:rPr lang="pl-PL" sz="2000" i="1" u="none" strike="noStrike" cap="none" dirty="0">
                          <a:latin typeface="Gill Sans"/>
                          <a:ea typeface="Gill Sans"/>
                          <a:cs typeface="Gill Sans"/>
                          <a:sym typeface="Gill Sans"/>
                        </a:rPr>
                        <a:t>Beneficiaries</a:t>
                      </a:r>
                      <a:endParaRPr sz="2000" u="none" strike="noStrike" cap="none" dirty="0">
                        <a:latin typeface="Cambria"/>
                        <a:ea typeface="Cambria"/>
                        <a:cs typeface="Cambria"/>
                        <a:sym typeface="Cambria"/>
                      </a:endParaRPr>
                    </a:p>
                  </a:txBody>
                  <a:tcPr marL="47983" marR="47983" marT="0" marB="0">
                    <a:lnL w="19050" cap="flat" cmpd="sng">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3000"/>
                        <a:buFont typeface="Gill Sans"/>
                        <a:buNone/>
                        <a:tabLst/>
                        <a:defRPr/>
                      </a:pPr>
                      <a:r>
                        <a:rPr lang="pl-PL" sz="2000" i="1" u="none" strike="noStrike" cap="none" dirty="0">
                          <a:latin typeface="Gill Sans"/>
                          <a:ea typeface="Gill Sans"/>
                          <a:cs typeface="Gill Sans"/>
                          <a:sym typeface="Gill Sans"/>
                        </a:rPr>
                        <a:t>Beneficiaries Potential Input</a:t>
                      </a:r>
                      <a:endParaRPr lang="pl-PL" sz="2000" u="none" strike="noStrike" cap="none" dirty="0">
                        <a:latin typeface="Cambria"/>
                        <a:ea typeface="Cambria"/>
                        <a:cs typeface="Cambria"/>
                        <a:sym typeface="Cambria"/>
                      </a:endParaRPr>
                    </a:p>
                    <a:p>
                      <a:pPr marL="0" marR="0" lvl="0" indent="0" algn="l" defTabSz="914400" rtl="0" eaLnBrk="1" fontAlgn="auto" latinLnBrk="0" hangingPunct="1">
                        <a:lnSpc>
                          <a:spcPct val="100000"/>
                        </a:lnSpc>
                        <a:spcBef>
                          <a:spcPts val="0"/>
                        </a:spcBef>
                        <a:spcAft>
                          <a:spcPts val="0"/>
                        </a:spcAft>
                        <a:buClr>
                          <a:schemeClr val="dk1"/>
                        </a:buClr>
                        <a:buSzPts val="3000"/>
                        <a:buFont typeface="Gill Sans"/>
                        <a:buNone/>
                        <a:tabLst/>
                        <a:defRPr/>
                      </a:pPr>
                      <a:r>
                        <a:rPr lang="en-US" sz="6400" dirty="0">
                          <a:solidFill>
                            <a:srgbClr val="002060"/>
                          </a:solidFill>
                          <a:latin typeface="Wingdings" panose="05000000000000000000" pitchFamily="2" charset="2"/>
                        </a:rPr>
                        <a:t>ü</a:t>
                      </a:r>
                      <a:endParaRPr sz="2000" u="none" strike="noStrike" cap="none" dirty="0">
                        <a:latin typeface="Cambria"/>
                        <a:ea typeface="Cambria"/>
                        <a:cs typeface="Cambria"/>
                        <a:sym typeface="Cambria"/>
                      </a:endParaRPr>
                    </a:p>
                  </a:txBody>
                  <a:tcPr marL="47983" marR="47983"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solidFill>
                      <a:srgbClr val="FFFFFF"/>
                    </a:solidFill>
                  </a:tcPr>
                </a:tc>
                <a:tc rowSpan="2">
                  <a:txBody>
                    <a:bodyPr/>
                    <a:lstStyle/>
                    <a:p>
                      <a:pPr marL="0" marR="0" lvl="0" indent="0" algn="l" defTabSz="914400" rtl="0" eaLnBrk="1" fontAlgn="auto" latinLnBrk="0" hangingPunct="1">
                        <a:lnSpc>
                          <a:spcPct val="100000"/>
                        </a:lnSpc>
                        <a:spcBef>
                          <a:spcPts val="0"/>
                        </a:spcBef>
                        <a:spcAft>
                          <a:spcPts val="0"/>
                        </a:spcAft>
                        <a:buClr>
                          <a:schemeClr val="dk1"/>
                        </a:buClr>
                        <a:buSzPts val="3000"/>
                        <a:buFont typeface="Gill Sans"/>
                        <a:buNone/>
                        <a:tabLst/>
                        <a:defRPr/>
                      </a:pPr>
                      <a:r>
                        <a:rPr lang="pl-PL" sz="2000" i="1" u="none" strike="noStrike" cap="none" dirty="0">
                          <a:latin typeface="Gill Sans"/>
                          <a:ea typeface="Gill Sans"/>
                          <a:cs typeface="Gill Sans"/>
                          <a:sym typeface="Gill Sans"/>
                        </a:rPr>
                        <a:t>Partners</a:t>
                      </a:r>
                      <a:endParaRPr lang="pl-PL" sz="2000" u="none" strike="noStrike" cap="none" dirty="0">
                        <a:latin typeface="Cambria"/>
                        <a:ea typeface="Cambria"/>
                        <a:cs typeface="Cambria"/>
                        <a:sym typeface="Cambria"/>
                      </a:endParaRPr>
                    </a:p>
                    <a:p>
                      <a:pPr marL="0" marR="0" lvl="0" indent="0" algn="l" defTabSz="914400" rtl="0" eaLnBrk="1" fontAlgn="auto" latinLnBrk="0" hangingPunct="1">
                        <a:lnSpc>
                          <a:spcPct val="100000"/>
                        </a:lnSpc>
                        <a:spcBef>
                          <a:spcPts val="0"/>
                        </a:spcBef>
                        <a:spcAft>
                          <a:spcPts val="0"/>
                        </a:spcAft>
                        <a:buClr>
                          <a:schemeClr val="dk1"/>
                        </a:buClr>
                        <a:buSzPts val="3000"/>
                        <a:buFont typeface="Gill Sans"/>
                        <a:buNone/>
                        <a:tabLst/>
                        <a:defRPr/>
                      </a:pPr>
                      <a:r>
                        <a:rPr lang="en-US" sz="6400" dirty="0">
                          <a:solidFill>
                            <a:srgbClr val="002060"/>
                          </a:solidFill>
                          <a:latin typeface="Wingdings" panose="05000000000000000000" pitchFamily="2" charset="2"/>
                        </a:rPr>
                        <a:t>ü</a:t>
                      </a:r>
                    </a:p>
                    <a:p>
                      <a:pPr marL="0" marR="0" lvl="0" indent="0" algn="l" rtl="0">
                        <a:lnSpc>
                          <a:spcPct val="100000"/>
                        </a:lnSpc>
                        <a:spcBef>
                          <a:spcPts val="0"/>
                        </a:spcBef>
                        <a:spcAft>
                          <a:spcPts val="0"/>
                        </a:spcAft>
                        <a:buClr>
                          <a:schemeClr val="dk1"/>
                        </a:buClr>
                        <a:buSzPts val="3000"/>
                        <a:buFont typeface="Gill Sans"/>
                        <a:buNone/>
                      </a:pPr>
                      <a:endParaRPr sz="2000" u="none" strike="noStrike" cap="none" dirty="0">
                        <a:latin typeface="Cambria"/>
                        <a:ea typeface="Cambria"/>
                        <a:cs typeface="Cambria"/>
                        <a:sym typeface="Cambria"/>
                      </a:endParaRPr>
                    </a:p>
                  </a:txBody>
                  <a:tcPr marL="47983" marR="47983" marT="0" marB="0">
                    <a:lnL w="19050" cap="flat" cmpd="sng" algn="ctr">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1611287">
                <a:tc vMerge="1">
                  <a:txBody>
                    <a:bodyPr/>
                    <a:lstStyle/>
                    <a:p>
                      <a:endParaRPr lang="de-DE"/>
                    </a:p>
                  </a:txBody>
                  <a:tcPr/>
                </a:tc>
                <a:tc gridSpan="2">
                  <a:txBody>
                    <a:bodyPr/>
                    <a:lstStyle/>
                    <a:p>
                      <a:pPr marL="0" marR="0" lvl="0" indent="0" algn="l" defTabSz="914400" rtl="0" eaLnBrk="1" fontAlgn="auto" latinLnBrk="0" hangingPunct="1">
                        <a:lnSpc>
                          <a:spcPct val="100000"/>
                        </a:lnSpc>
                        <a:spcBef>
                          <a:spcPts val="0"/>
                        </a:spcBef>
                        <a:spcAft>
                          <a:spcPts val="0"/>
                        </a:spcAft>
                        <a:buClr>
                          <a:schemeClr val="dk1"/>
                        </a:buClr>
                        <a:buSzPts val="3000"/>
                        <a:buFont typeface="Gill Sans"/>
                        <a:buNone/>
                        <a:tabLst/>
                        <a:defRPr/>
                      </a:pPr>
                      <a:r>
                        <a:rPr lang="de-DE" sz="2000" i="1" u="none" strike="noStrike" cap="none" dirty="0">
                          <a:latin typeface="Gill Sans"/>
                          <a:ea typeface="Gill Sans"/>
                          <a:cs typeface="Gill Sans"/>
                          <a:sym typeface="Gill Sans"/>
                        </a:rPr>
                        <a:t>Core </a:t>
                      </a:r>
                      <a:r>
                        <a:rPr lang="de-DE" sz="2000" i="1" u="none" strike="noStrike" cap="none" dirty="0" err="1">
                          <a:latin typeface="Gill Sans"/>
                          <a:ea typeface="Gill Sans"/>
                          <a:cs typeface="Gill Sans"/>
                          <a:sym typeface="Gill Sans"/>
                        </a:rPr>
                        <a:t>Activities</a:t>
                      </a:r>
                      <a:endParaRPr lang="de-DE" sz="2000" u="none" strike="noStrike" cap="none" dirty="0">
                        <a:latin typeface="Cambria"/>
                        <a:ea typeface="Cambria"/>
                        <a:cs typeface="Cambria"/>
                        <a:sym typeface="Cambria"/>
                      </a:endParaRPr>
                    </a:p>
                    <a:p>
                      <a:pPr marL="0" marR="0" lvl="0" indent="0" algn="l" defTabSz="914400" rtl="0" eaLnBrk="1" fontAlgn="auto" latinLnBrk="0" hangingPunct="1">
                        <a:lnSpc>
                          <a:spcPct val="100000"/>
                        </a:lnSpc>
                        <a:spcBef>
                          <a:spcPts val="0"/>
                        </a:spcBef>
                        <a:spcAft>
                          <a:spcPts val="0"/>
                        </a:spcAft>
                        <a:buClr>
                          <a:schemeClr val="dk1"/>
                        </a:buClr>
                        <a:buSzPts val="3000"/>
                        <a:buFont typeface="Gill Sans"/>
                        <a:buNone/>
                        <a:tabLst/>
                        <a:defRPr/>
                      </a:pPr>
                      <a:r>
                        <a:rPr lang="en-US" sz="6400" dirty="0">
                          <a:solidFill>
                            <a:srgbClr val="002060"/>
                          </a:solidFill>
                          <a:latin typeface="Wingdings" panose="05000000000000000000" pitchFamily="2" charset="2"/>
                        </a:rPr>
                        <a:t>ü</a:t>
                      </a:r>
                    </a:p>
                    <a:p>
                      <a:pPr marL="0" marR="0" lvl="0" indent="0" algn="l" rtl="0">
                        <a:lnSpc>
                          <a:spcPct val="100000"/>
                        </a:lnSpc>
                        <a:spcBef>
                          <a:spcPts val="0"/>
                        </a:spcBef>
                        <a:spcAft>
                          <a:spcPts val="0"/>
                        </a:spcAft>
                        <a:buClr>
                          <a:schemeClr val="dk1"/>
                        </a:buClr>
                        <a:buSzPts val="3000"/>
                        <a:buFont typeface="Gill Sans"/>
                        <a:buNone/>
                      </a:pPr>
                      <a:endParaRPr lang="de-DE" sz="2000" i="1" u="none" strike="noStrike" cap="none" dirty="0">
                        <a:latin typeface="Gill Sans"/>
                        <a:ea typeface="Gill Sans"/>
                        <a:cs typeface="Gill Sans"/>
                        <a:sym typeface="Gill Sans"/>
                      </a:endParaRPr>
                    </a:p>
                  </a:txBody>
                  <a:tcPr marL="47983" marR="47983" marT="0" marB="0">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solidFill>
                      <a:srgbClr val="FFFFFF"/>
                    </a:solidFill>
                  </a:tcPr>
                </a:tc>
                <a:tc hMerge="1">
                  <a:txBody>
                    <a:bodyPr/>
                    <a:lstStyle/>
                    <a:p>
                      <a:endParaRPr lang="de-DE" dirty="0"/>
                    </a:p>
                  </a:txBody>
                  <a:tcPr marL="71975" marR="71975" marT="0" marB="0">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solidFill>
                      <a:srgbClr val="FFFFFF"/>
                    </a:solidFill>
                  </a:tcPr>
                </a:tc>
                <a:tc vMerge="1">
                  <a:txBody>
                    <a:bodyPr/>
                    <a:lstStyle/>
                    <a:p>
                      <a:endParaRPr lang="de-DE"/>
                    </a:p>
                  </a:txBody>
                  <a:tcPr/>
                </a:tc>
                <a:extLst>
                  <a:ext uri="{0D108BD9-81ED-4DB2-BD59-A6C34878D82A}">
                    <a16:rowId xmlns:a16="http://schemas.microsoft.com/office/drawing/2014/main" val="10001"/>
                  </a:ext>
                </a:extLst>
              </a:tr>
              <a:tr h="1611287">
                <a:tc gridSpan="2">
                  <a:txBody>
                    <a:bodyPr/>
                    <a:lstStyle/>
                    <a:p>
                      <a:pPr marL="0" marR="0" lvl="0" indent="0" algn="l" rtl="0">
                        <a:lnSpc>
                          <a:spcPct val="100000"/>
                        </a:lnSpc>
                        <a:spcBef>
                          <a:spcPts val="0"/>
                        </a:spcBef>
                        <a:spcAft>
                          <a:spcPts val="0"/>
                        </a:spcAft>
                        <a:buClr>
                          <a:schemeClr val="dk1"/>
                        </a:buClr>
                        <a:buSzPts val="3000"/>
                        <a:buFont typeface="Gill Sans"/>
                        <a:buNone/>
                      </a:pPr>
                      <a:r>
                        <a:rPr lang="de-DE" sz="2000" i="1" u="none" strike="noStrike" cap="none" dirty="0">
                          <a:latin typeface="Gill Sans"/>
                          <a:ea typeface="Gill Sans"/>
                          <a:cs typeface="Gill Sans"/>
                          <a:sym typeface="Gill Sans"/>
                        </a:rPr>
                        <a:t>Resources</a:t>
                      </a:r>
                    </a:p>
                    <a:p>
                      <a:pPr marL="0" marR="0" lvl="0" indent="0" algn="l" defTabSz="914400" rtl="0" eaLnBrk="1" fontAlgn="auto" latinLnBrk="0" hangingPunct="1">
                        <a:lnSpc>
                          <a:spcPct val="100000"/>
                        </a:lnSpc>
                        <a:spcBef>
                          <a:spcPts val="0"/>
                        </a:spcBef>
                        <a:spcAft>
                          <a:spcPts val="0"/>
                        </a:spcAft>
                        <a:buClr>
                          <a:schemeClr val="dk1"/>
                        </a:buClr>
                        <a:buSzPts val="3000"/>
                        <a:buFont typeface="Gill Sans"/>
                        <a:buNone/>
                        <a:tabLst/>
                        <a:defRPr/>
                      </a:pPr>
                      <a:r>
                        <a:rPr lang="en-US" sz="6400" dirty="0">
                          <a:solidFill>
                            <a:srgbClr val="002060"/>
                          </a:solidFill>
                          <a:latin typeface="Wingdings" panose="05000000000000000000" pitchFamily="2" charset="2"/>
                        </a:rPr>
                        <a:t>ü</a:t>
                      </a:r>
                    </a:p>
                    <a:p>
                      <a:pPr marL="0" marR="0" lvl="0" indent="0" algn="l" rtl="0">
                        <a:lnSpc>
                          <a:spcPct val="100000"/>
                        </a:lnSpc>
                        <a:spcBef>
                          <a:spcPts val="0"/>
                        </a:spcBef>
                        <a:spcAft>
                          <a:spcPts val="0"/>
                        </a:spcAft>
                        <a:buClr>
                          <a:schemeClr val="dk1"/>
                        </a:buClr>
                        <a:buSzPts val="3000"/>
                        <a:buFont typeface="Gill Sans"/>
                        <a:buNone/>
                      </a:pPr>
                      <a:endParaRPr sz="2000" u="none" strike="noStrike" cap="none" dirty="0">
                        <a:latin typeface="Cambria"/>
                        <a:ea typeface="Cambria"/>
                        <a:cs typeface="Cambria"/>
                        <a:sym typeface="Cambria"/>
                      </a:endParaRPr>
                    </a:p>
                  </a:txBody>
                  <a:tcPr marL="47983" marR="47983"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hMerge="1">
                  <a:txBody>
                    <a:bodyPr/>
                    <a:lstStyle/>
                    <a:p>
                      <a:endParaRPr lang="de-DE"/>
                    </a:p>
                  </a:txBody>
                  <a:tcPr/>
                </a:tc>
                <a:tc gridSpan="2">
                  <a:txBody>
                    <a:bodyPr/>
                    <a:lstStyle/>
                    <a:p>
                      <a:pPr marL="0" marR="0" lvl="0" indent="0" algn="l" rtl="0">
                        <a:lnSpc>
                          <a:spcPct val="100000"/>
                        </a:lnSpc>
                        <a:spcBef>
                          <a:spcPts val="0"/>
                        </a:spcBef>
                        <a:spcAft>
                          <a:spcPts val="0"/>
                        </a:spcAft>
                        <a:buClr>
                          <a:schemeClr val="dk1"/>
                        </a:buClr>
                        <a:buSzPts val="3000"/>
                        <a:buFont typeface="Gill Sans"/>
                        <a:buNone/>
                      </a:pPr>
                      <a:r>
                        <a:rPr lang="de-DE" sz="2000" i="1" u="none" strike="noStrike" cap="none" dirty="0">
                          <a:latin typeface="Gill Sans"/>
                          <a:ea typeface="Gill Sans"/>
                          <a:cs typeface="Gill Sans"/>
                          <a:sym typeface="Gill Sans"/>
                        </a:rPr>
                        <a:t>Desired Future State / Outputs</a:t>
                      </a:r>
                    </a:p>
                  </a:txBody>
                  <a:tcPr marL="47983" marR="47983" marT="0" marB="0">
                    <a:lnL w="19050" cap="flat" cmpd="sng" algn="ctr">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hMerge="1">
                  <a:txBody>
                    <a:bodyPr/>
                    <a:lstStyle/>
                    <a:p>
                      <a:endParaRPr lang="de-DE"/>
                    </a:p>
                  </a:txBody>
                  <a:tcPr/>
                </a:tc>
                <a:extLst>
                  <a:ext uri="{0D108BD9-81ED-4DB2-BD59-A6C34878D82A}">
                    <a16:rowId xmlns:a16="http://schemas.microsoft.com/office/drawing/2014/main" val="10002"/>
                  </a:ext>
                </a:extLst>
              </a:tr>
            </a:tbl>
          </a:graphicData>
        </a:graphic>
      </p:graphicFrame>
      <p:sp>
        <p:nvSpPr>
          <p:cNvPr id="14" name="Textfeld 13"/>
          <p:cNvSpPr txBox="1"/>
          <p:nvPr/>
        </p:nvSpPr>
        <p:spPr>
          <a:xfrm>
            <a:off x="2844800" y="1499274"/>
            <a:ext cx="965200" cy="1118319"/>
          </a:xfrm>
          <a:prstGeom prst="rect">
            <a:avLst/>
          </a:prstGeom>
          <a:noFill/>
        </p:spPr>
        <p:txBody>
          <a:bodyPr wrap="square" rtlCol="0">
            <a:spAutoFit/>
          </a:bodyPr>
          <a:lstStyle/>
          <a:p>
            <a:r>
              <a:rPr lang="en-US" sz="6667" dirty="0">
                <a:solidFill>
                  <a:srgbClr val="002060"/>
                </a:solidFill>
                <a:latin typeface="Wingdings" panose="05000000000000000000" pitchFamily="2" charset="2"/>
              </a:rPr>
              <a:t>ü</a:t>
            </a:r>
          </a:p>
        </p:txBody>
      </p:sp>
      <p:sp>
        <p:nvSpPr>
          <p:cNvPr id="17" name="Textfeld 16"/>
          <p:cNvSpPr txBox="1"/>
          <p:nvPr/>
        </p:nvSpPr>
        <p:spPr>
          <a:xfrm>
            <a:off x="1038907" y="1632818"/>
            <a:ext cx="965200" cy="1118319"/>
          </a:xfrm>
          <a:prstGeom prst="rect">
            <a:avLst/>
          </a:prstGeom>
          <a:noFill/>
        </p:spPr>
        <p:txBody>
          <a:bodyPr wrap="square" rtlCol="0">
            <a:spAutoFit/>
          </a:bodyPr>
          <a:lstStyle/>
          <a:p>
            <a:r>
              <a:rPr lang="en-US" sz="6667" dirty="0">
                <a:solidFill>
                  <a:srgbClr val="002060"/>
                </a:solidFill>
                <a:latin typeface="Wingdings" panose="05000000000000000000" pitchFamily="2" charset="2"/>
              </a:rPr>
              <a:t>ü</a:t>
            </a:r>
          </a:p>
        </p:txBody>
      </p:sp>
      <p:grpSp>
        <p:nvGrpSpPr>
          <p:cNvPr id="16" name="Gruppieren 15"/>
          <p:cNvGrpSpPr/>
          <p:nvPr/>
        </p:nvGrpSpPr>
        <p:grpSpPr>
          <a:xfrm>
            <a:off x="8135293" y="1729198"/>
            <a:ext cx="3657599" cy="2846223"/>
            <a:chOff x="7117106" y="2689863"/>
            <a:chExt cx="5486399" cy="4269334"/>
          </a:xfrm>
        </p:grpSpPr>
        <p:pic>
          <p:nvPicPr>
            <p:cNvPr id="18" name="Grafik 17"/>
            <p:cNvPicPr>
              <a:picLocks noChangeAspect="1"/>
            </p:cNvPicPr>
            <p:nvPr/>
          </p:nvPicPr>
          <p:blipFill rotWithShape="1">
            <a:blip r:embed="rId4">
              <a:extLst>
                <a:ext uri="{BEBA8EAE-BF5A-486C-A8C5-ECC9F3942E4B}">
                  <a14:imgProps xmlns:a14="http://schemas.microsoft.com/office/drawing/2010/main">
                    <a14:imgLayer r:embed="rId5">
                      <a14:imgEffect>
                        <a14:backgroundRemoval t="39934" b="53874" l="62279" r="66211"/>
                      </a14:imgEffect>
                    </a14:imgLayer>
                  </a14:imgProps>
                </a:ext>
              </a:extLst>
            </a:blip>
            <a:srcRect l="62028" t="38192" r="33793" b="44384"/>
            <a:stretch/>
          </p:blipFill>
          <p:spPr>
            <a:xfrm>
              <a:off x="7117106" y="2689863"/>
              <a:ext cx="5486399" cy="4269334"/>
            </a:xfrm>
            <a:prstGeom prst="rect">
              <a:avLst/>
            </a:prstGeom>
          </p:spPr>
        </p:pic>
        <p:sp>
          <p:nvSpPr>
            <p:cNvPr id="15" name="Textfeld 14"/>
            <p:cNvSpPr txBox="1"/>
            <p:nvPr/>
          </p:nvSpPr>
          <p:spPr>
            <a:xfrm rot="39469">
              <a:off x="7915487" y="4078267"/>
              <a:ext cx="3804465" cy="1492524"/>
            </a:xfrm>
            <a:prstGeom prst="rect">
              <a:avLst/>
            </a:prstGeom>
            <a:solidFill>
              <a:schemeClr val="bg1"/>
            </a:solidFill>
          </p:spPr>
          <p:txBody>
            <a:bodyPr wrap="square" rtlCol="0">
              <a:spAutoFit/>
            </a:bodyPr>
            <a:lstStyle/>
            <a:p>
              <a:pPr algn="ctr"/>
              <a:r>
                <a:rPr lang="en-US" sz="2933" b="1" dirty="0">
                  <a:solidFill>
                    <a:srgbClr val="002060"/>
                  </a:solidFill>
                  <a:latin typeface="Bahnschrift" panose="020B0502040204020203" pitchFamily="34" charset="0"/>
                </a:rPr>
                <a:t>Beneficiary Perspective</a:t>
              </a:r>
            </a:p>
          </p:txBody>
        </p:sp>
      </p:grpSp>
      <p:pic>
        <p:nvPicPr>
          <p:cNvPr id="27" name="Grafik 23">
            <a:extLst>
              <a:ext uri="{FF2B5EF4-FFF2-40B4-BE49-F238E27FC236}">
                <a16:creationId xmlns:a16="http://schemas.microsoft.com/office/drawing/2014/main" id="{C62399EA-0195-46C0-9E46-FF589C7100D6}"/>
              </a:ext>
            </a:extLst>
          </p:cNvPr>
          <p:cNvPicPr>
            <a:picLocks noChangeAspect="1"/>
          </p:cNvPicPr>
          <p:nvPr/>
        </p:nvPicPr>
        <p:blipFill>
          <a:blip r:embed="rId6"/>
          <a:stretch>
            <a:fillRect/>
          </a:stretch>
        </p:blipFill>
        <p:spPr>
          <a:xfrm flipH="1">
            <a:off x="6922988" y="4861245"/>
            <a:ext cx="398633" cy="735886"/>
          </a:xfrm>
          <a:prstGeom prst="rect">
            <a:avLst/>
          </a:prstGeom>
        </p:spPr>
      </p:pic>
    </p:spTree>
    <p:extLst>
      <p:ext uri="{BB962C8B-B14F-4D97-AF65-F5344CB8AC3E}">
        <p14:creationId xmlns:p14="http://schemas.microsoft.com/office/powerpoint/2010/main" val="1070261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223215" y="0"/>
            <a:ext cx="2946400" cy="7645400"/>
          </a:xfrm>
          <a:prstGeom prst="rect">
            <a:avLst/>
          </a:prstGeom>
          <a:solidFill>
            <a:srgbClr val="0D8EA2"/>
          </a:solidFill>
        </p:spPr>
        <p:txBody>
          <a:bodyPr/>
          <a:lstStyle/>
          <a:p>
            <a:endParaRPr lang="en-GB" dirty="0"/>
          </a:p>
        </p:txBody>
      </p:sp>
      <p:sp>
        <p:nvSpPr>
          <p:cNvPr id="4" name="AutoShape 4"/>
          <p:cNvSpPr/>
          <p:nvPr/>
        </p:nvSpPr>
        <p:spPr>
          <a:xfrm>
            <a:off x="5456599" y="6153150"/>
            <a:ext cx="6121400" cy="19050"/>
          </a:xfrm>
          <a:prstGeom prst="rect">
            <a:avLst/>
          </a:prstGeom>
          <a:solidFill>
            <a:srgbClr val="B2ACA7"/>
          </a:solidFill>
        </p:spPr>
      </p:sp>
      <p:pic>
        <p:nvPicPr>
          <p:cNvPr id="7" name="Picture 7"/>
          <p:cNvPicPr>
            <a:picLocks noChangeAspect="1"/>
          </p:cNvPicPr>
          <p:nvPr/>
        </p:nvPicPr>
        <p:blipFill>
          <a:blip r:embed="rId3"/>
          <a:srcRect/>
          <a:stretch>
            <a:fillRect/>
          </a:stretch>
        </p:blipFill>
        <p:spPr>
          <a:xfrm>
            <a:off x="186249" y="5772844"/>
            <a:ext cx="1705317" cy="833426"/>
          </a:xfrm>
          <a:prstGeom prst="rect">
            <a:avLst/>
          </a:prstGeom>
        </p:spPr>
      </p:pic>
      <p:sp>
        <p:nvSpPr>
          <p:cNvPr id="12" name="TextBox 5"/>
          <p:cNvSpPr txBox="1"/>
          <p:nvPr/>
        </p:nvSpPr>
        <p:spPr>
          <a:xfrm>
            <a:off x="563656" y="314385"/>
            <a:ext cx="10541000" cy="738664"/>
          </a:xfrm>
          <a:prstGeom prst="rect">
            <a:avLst/>
          </a:prstGeom>
        </p:spPr>
        <p:txBody>
          <a:bodyPr wrap="square" lIns="0" tIns="0" rIns="0" bIns="0" rtlCol="0" anchor="t">
            <a:spAutoFit/>
          </a:bodyPr>
          <a:lstStyle/>
          <a:p>
            <a:pPr fontAlgn="t"/>
            <a:r>
              <a:rPr lang="en-US" sz="4800" dirty="0">
                <a:solidFill>
                  <a:srgbClr val="342D29"/>
                </a:solidFill>
                <a:latin typeface="Assistant Bold" panose="020B0604020202020204" charset="-79"/>
                <a:cs typeface="Assistant Bold" panose="020B0604020202020204" charset="-79"/>
              </a:rPr>
              <a:t>Social Business Canvas</a:t>
            </a:r>
            <a:endParaRPr lang="de-AT" sz="1200" dirty="0"/>
          </a:p>
        </p:txBody>
      </p:sp>
      <p:sp>
        <p:nvSpPr>
          <p:cNvPr id="23" name="Rechteck 22"/>
          <p:cNvSpPr/>
          <p:nvPr/>
        </p:nvSpPr>
        <p:spPr>
          <a:xfrm>
            <a:off x="185769" y="1189020"/>
            <a:ext cx="9177821" cy="4782982"/>
          </a:xfrm>
          <a:prstGeom prst="rect">
            <a:avLst/>
          </a:prstGeom>
          <a:noFill/>
          <a:ln w="28575">
            <a:solidFill>
              <a:srgbClr val="2B8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aphicFrame>
        <p:nvGraphicFramePr>
          <p:cNvPr id="8" name="Google Shape;706;p47"/>
          <p:cNvGraphicFramePr/>
          <p:nvPr/>
        </p:nvGraphicFramePr>
        <p:xfrm>
          <a:off x="278879" y="1232010"/>
          <a:ext cx="8991600" cy="4787785"/>
        </p:xfrm>
        <a:graphic>
          <a:graphicData uri="http://schemas.openxmlformats.org/drawingml/2006/table">
            <a:tbl>
              <a:tblPr>
                <a:noFill/>
              </a:tblPr>
              <a:tblGrid>
                <a:gridCol w="2247900">
                  <a:extLst>
                    <a:ext uri="{9D8B030D-6E8A-4147-A177-3AD203B41FA5}">
                      <a16:colId xmlns:a16="http://schemas.microsoft.com/office/drawing/2014/main" val="20000"/>
                    </a:ext>
                  </a:extLst>
                </a:gridCol>
                <a:gridCol w="2247900">
                  <a:extLst>
                    <a:ext uri="{9D8B030D-6E8A-4147-A177-3AD203B41FA5}">
                      <a16:colId xmlns:a16="http://schemas.microsoft.com/office/drawing/2014/main" val="20001"/>
                    </a:ext>
                  </a:extLst>
                </a:gridCol>
                <a:gridCol w="2247900">
                  <a:extLst>
                    <a:ext uri="{9D8B030D-6E8A-4147-A177-3AD203B41FA5}">
                      <a16:colId xmlns:a16="http://schemas.microsoft.com/office/drawing/2014/main" val="20003"/>
                    </a:ext>
                  </a:extLst>
                </a:gridCol>
                <a:gridCol w="2247900">
                  <a:extLst>
                    <a:ext uri="{9D8B030D-6E8A-4147-A177-3AD203B41FA5}">
                      <a16:colId xmlns:a16="http://schemas.microsoft.com/office/drawing/2014/main" val="20005"/>
                    </a:ext>
                  </a:extLst>
                </a:gridCol>
              </a:tblGrid>
              <a:tr h="1950720">
                <a:tc rowSpan="2">
                  <a:txBody>
                    <a:bodyPr/>
                    <a:lstStyle/>
                    <a:p>
                      <a:pPr marL="0" marR="0" lvl="0" indent="0" algn="l" rtl="0">
                        <a:lnSpc>
                          <a:spcPct val="100000"/>
                        </a:lnSpc>
                        <a:spcBef>
                          <a:spcPts val="0"/>
                        </a:spcBef>
                        <a:spcAft>
                          <a:spcPts val="0"/>
                        </a:spcAft>
                        <a:buClr>
                          <a:schemeClr val="dk1"/>
                        </a:buClr>
                        <a:buSzPts val="3000"/>
                        <a:buFont typeface="Gill Sans"/>
                        <a:buNone/>
                      </a:pPr>
                      <a:r>
                        <a:rPr lang="pl-PL" sz="2000" i="1" u="none" strike="noStrike" cap="none" dirty="0">
                          <a:latin typeface="Gill Sans"/>
                          <a:ea typeface="Gill Sans"/>
                          <a:cs typeface="Gill Sans"/>
                          <a:sym typeface="Gill Sans"/>
                        </a:rPr>
                        <a:t>Social Challenge</a:t>
                      </a:r>
                      <a:endParaRPr lang="de-DE" sz="2000" i="1" u="none" strike="noStrike" cap="none" dirty="0">
                        <a:latin typeface="Gill Sans"/>
                        <a:ea typeface="Gill Sans"/>
                        <a:cs typeface="Gill Sans"/>
                        <a:sym typeface="Gill Sans"/>
                      </a:endParaRPr>
                    </a:p>
                    <a:p>
                      <a:pPr marL="285750" indent="-2857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What is the present situation (numbers, scale of problem, geographical area etc.)?</a:t>
                      </a:r>
                    </a:p>
                    <a:p>
                      <a:pPr marL="285750" indent="-2857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What are the root causes of the problem?</a:t>
                      </a:r>
                    </a:p>
                    <a:p>
                      <a:pPr marL="285750" indent="-2857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What are the factors  contributing to the problem?</a:t>
                      </a:r>
                    </a:p>
                    <a:p>
                      <a:pPr marL="285750" indent="-2857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Are there any local problem solutions?</a:t>
                      </a:r>
                    </a:p>
                    <a:p>
                      <a:pPr marL="285750" indent="-2857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t>
                      </a:r>
                    </a:p>
                    <a:p>
                      <a:pPr marL="0" marR="0" lvl="0" indent="0" algn="l" rtl="0">
                        <a:lnSpc>
                          <a:spcPct val="100000"/>
                        </a:lnSpc>
                        <a:spcBef>
                          <a:spcPts val="0"/>
                        </a:spcBef>
                        <a:spcAft>
                          <a:spcPts val="0"/>
                        </a:spcAft>
                        <a:buClr>
                          <a:schemeClr val="dk1"/>
                        </a:buClr>
                        <a:buSzPts val="3000"/>
                        <a:buFont typeface="Gill Sans"/>
                        <a:buNone/>
                      </a:pPr>
                      <a:endParaRPr sz="2000" u="none" strike="noStrike" cap="none" dirty="0">
                        <a:latin typeface="Cambria"/>
                        <a:ea typeface="Cambria"/>
                        <a:cs typeface="Cambria"/>
                        <a:sym typeface="Cambria"/>
                      </a:endParaRPr>
                    </a:p>
                  </a:txBody>
                  <a:tcPr marL="47983" marR="47983"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3000"/>
                        <a:buFont typeface="Gill Sans"/>
                        <a:buNone/>
                      </a:pPr>
                      <a:r>
                        <a:rPr lang="pl-PL" sz="2000" i="1" u="none" strike="noStrike" cap="none" dirty="0">
                          <a:latin typeface="Gill Sans"/>
                          <a:ea typeface="Gill Sans"/>
                          <a:cs typeface="Gill Sans"/>
                          <a:sym typeface="Gill Sans"/>
                        </a:rPr>
                        <a:t>Beneficiaries</a:t>
                      </a:r>
                      <a:endParaRPr lang="de-DE" sz="2000" i="1" u="none" strike="noStrike" cap="none" dirty="0">
                        <a:latin typeface="Gill Sans"/>
                        <a:ea typeface="Gill Sans"/>
                        <a:cs typeface="Gill Sans"/>
                        <a:sym typeface="Gill Sans"/>
                      </a:endParaRPr>
                    </a:p>
                    <a:p>
                      <a:pPr marL="120650" indent="-120650" fontAlgn="base">
                        <a:buFont typeface="Arial" panose="020B0604020202020204" pitchFamily="34" charset="0"/>
                        <a:buChar char="•"/>
                      </a:pPr>
                      <a:r>
                        <a:rPr lang="en-US" sz="1200" dirty="0"/>
                        <a:t>Who are your target beneficiaries (age, sex, location, education, work experience, material status, registered in other foundations/social care organizations)?</a:t>
                      </a:r>
                    </a:p>
                    <a:p>
                      <a:pPr marL="120650" indent="-120650" fontAlgn="base">
                        <a:buFont typeface="Arial" panose="020B0604020202020204" pitchFamily="34" charset="0"/>
                        <a:buChar char="•"/>
                      </a:pPr>
                      <a:r>
                        <a:rPr lang="en-US" sz="1200" dirty="0"/>
                        <a:t>What are their needs?</a:t>
                      </a:r>
                    </a:p>
                    <a:p>
                      <a:pPr marL="120650" indent="-120650" fontAlgn="base">
                        <a:buFont typeface="Arial" panose="020B0604020202020204" pitchFamily="34" charset="0"/>
                        <a:buChar char="•"/>
                      </a:pPr>
                      <a:r>
                        <a:rPr lang="en-US" sz="1200" dirty="0"/>
                        <a:t>….</a:t>
                      </a:r>
                      <a:endParaRPr sz="2000" u="none" strike="noStrike" cap="none" dirty="0">
                        <a:latin typeface="Cambria"/>
                        <a:ea typeface="Cambria"/>
                        <a:cs typeface="Cambria"/>
                        <a:sym typeface="Cambria"/>
                      </a:endParaRPr>
                    </a:p>
                  </a:txBody>
                  <a:tcPr marL="47983" marR="47983" marT="0" marB="0">
                    <a:lnL w="19050" cap="flat" cmpd="sng">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3000"/>
                        <a:buFont typeface="Gill Sans"/>
                        <a:buNone/>
                        <a:tabLst/>
                        <a:defRPr/>
                      </a:pPr>
                      <a:r>
                        <a:rPr lang="pl-PL" sz="2000" i="1" u="none" strike="noStrike" cap="none" dirty="0">
                          <a:latin typeface="Gill Sans"/>
                          <a:ea typeface="Gill Sans"/>
                          <a:cs typeface="Gill Sans"/>
                          <a:sym typeface="Gill Sans"/>
                        </a:rPr>
                        <a:t>Beneficiaries Potential Input</a:t>
                      </a:r>
                      <a:endParaRPr lang="pl-PL" sz="2000" u="none" strike="noStrike" cap="none" dirty="0">
                        <a:latin typeface="Cambria"/>
                        <a:ea typeface="Cambria"/>
                        <a:cs typeface="Cambria"/>
                        <a:sym typeface="Cambria"/>
                      </a:endParaRPr>
                    </a:p>
                    <a:p>
                      <a:pPr marL="285750" indent="-285750" fontAlgn="base">
                        <a:buFont typeface="Arial" panose="020B0604020202020204" pitchFamily="34" charset="0"/>
                        <a:buChar char="•"/>
                      </a:pPr>
                      <a:r>
                        <a:rPr lang="en-US" sz="1200" dirty="0"/>
                        <a:t>What are your core activities? </a:t>
                      </a:r>
                    </a:p>
                    <a:p>
                      <a:pPr marL="285750" indent="-285750" fontAlgn="base">
                        <a:buFont typeface="Arial" panose="020B0604020202020204" pitchFamily="34" charset="0"/>
                        <a:buChar char="•"/>
                      </a:pPr>
                      <a:r>
                        <a:rPr lang="en-US" sz="1200" dirty="0"/>
                        <a:t>What core activities are for your beneficiaries?</a:t>
                      </a:r>
                    </a:p>
                    <a:p>
                      <a:pPr marL="285750" indent="-285750" fontAlgn="base">
                        <a:buFont typeface="Arial" panose="020B0604020202020204" pitchFamily="34" charset="0"/>
                        <a:buChar char="•"/>
                      </a:pPr>
                      <a:r>
                        <a:rPr lang="en-US" sz="1200" dirty="0"/>
                        <a:t>…..</a:t>
                      </a:r>
                    </a:p>
                    <a:p>
                      <a:pPr marL="0" marR="0" lvl="0" indent="0" algn="l" rtl="0">
                        <a:lnSpc>
                          <a:spcPct val="100000"/>
                        </a:lnSpc>
                        <a:spcBef>
                          <a:spcPts val="0"/>
                        </a:spcBef>
                        <a:spcAft>
                          <a:spcPts val="0"/>
                        </a:spcAft>
                        <a:buClr>
                          <a:schemeClr val="dk1"/>
                        </a:buClr>
                        <a:buSzPts val="3000"/>
                        <a:buFont typeface="Gill Sans"/>
                        <a:buNone/>
                      </a:pPr>
                      <a:endParaRPr sz="1200" u="none" strike="noStrike" cap="none" dirty="0">
                        <a:latin typeface="Cambria"/>
                        <a:ea typeface="Cambria"/>
                        <a:cs typeface="Cambria"/>
                        <a:sym typeface="Cambria"/>
                      </a:endParaRPr>
                    </a:p>
                  </a:txBody>
                  <a:tcPr marL="47983" marR="47983"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solidFill>
                      <a:srgbClr val="FFFFFF"/>
                    </a:solidFill>
                  </a:tcPr>
                </a:tc>
                <a:tc rowSpan="2">
                  <a:txBody>
                    <a:bodyPr/>
                    <a:lstStyle/>
                    <a:p>
                      <a:pPr marL="0" marR="0" lvl="0" indent="0" algn="l" defTabSz="914400" rtl="0" eaLnBrk="1" fontAlgn="auto" latinLnBrk="0" hangingPunct="1">
                        <a:lnSpc>
                          <a:spcPct val="100000"/>
                        </a:lnSpc>
                        <a:spcBef>
                          <a:spcPts val="0"/>
                        </a:spcBef>
                        <a:spcAft>
                          <a:spcPts val="0"/>
                        </a:spcAft>
                        <a:buClr>
                          <a:schemeClr val="dk1"/>
                        </a:buClr>
                        <a:buSzPts val="3000"/>
                        <a:buFont typeface="Gill Sans"/>
                        <a:buNone/>
                        <a:tabLst/>
                        <a:defRPr/>
                      </a:pPr>
                      <a:r>
                        <a:rPr lang="pl-PL" sz="2000" i="1" u="none" strike="noStrike" cap="none" dirty="0">
                          <a:latin typeface="Gill Sans"/>
                          <a:ea typeface="Gill Sans"/>
                          <a:cs typeface="Gill Sans"/>
                          <a:sym typeface="Gill Sans"/>
                        </a:rPr>
                        <a:t>Partners</a:t>
                      </a:r>
                      <a:endParaRPr lang="pl-PL" sz="2000" u="none" strike="noStrike" cap="none" dirty="0">
                        <a:latin typeface="Cambria"/>
                        <a:ea typeface="Cambria"/>
                        <a:cs typeface="Cambria"/>
                        <a:sym typeface="Cambria"/>
                      </a:endParaRPr>
                    </a:p>
                    <a:p>
                      <a:pPr marL="285750" indent="-2857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What social partners do you want to cooperate with?</a:t>
                      </a:r>
                    </a:p>
                    <a:p>
                      <a:pPr marL="285750" indent="-2857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What business partners will you need?</a:t>
                      </a:r>
                    </a:p>
                    <a:p>
                      <a:pPr marL="285750" indent="-2857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What institutional partners will you involve?</a:t>
                      </a:r>
                    </a:p>
                    <a:p>
                      <a:pPr marL="285750" indent="-2857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What know-how will they give you?</a:t>
                      </a:r>
                    </a:p>
                    <a:p>
                      <a:pPr marL="285750" indent="-2857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How will you build relationships with your partners?</a:t>
                      </a:r>
                    </a:p>
                    <a:p>
                      <a:pPr marL="285750" indent="-2857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 </a:t>
                      </a:r>
                    </a:p>
                    <a:p>
                      <a:pPr marL="0" marR="0" lvl="0" indent="0" algn="l" rtl="0">
                        <a:lnSpc>
                          <a:spcPct val="100000"/>
                        </a:lnSpc>
                        <a:spcBef>
                          <a:spcPts val="0"/>
                        </a:spcBef>
                        <a:spcAft>
                          <a:spcPts val="0"/>
                        </a:spcAft>
                        <a:buClr>
                          <a:schemeClr val="dk1"/>
                        </a:buClr>
                        <a:buSzPts val="3000"/>
                        <a:buFont typeface="Gill Sans"/>
                        <a:buNone/>
                      </a:pPr>
                      <a:endParaRPr sz="2000" u="none" strike="noStrike" cap="none" dirty="0">
                        <a:latin typeface="Cambria"/>
                        <a:ea typeface="Cambria"/>
                        <a:cs typeface="Cambria"/>
                        <a:sym typeface="Cambria"/>
                      </a:endParaRPr>
                    </a:p>
                  </a:txBody>
                  <a:tcPr marL="47983" marR="47983" marT="0" marB="0">
                    <a:lnL w="19050" cap="flat" cmpd="sng" algn="ctr">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1392229">
                <a:tc vMerge="1">
                  <a:txBody>
                    <a:bodyPr/>
                    <a:lstStyle/>
                    <a:p>
                      <a:endParaRPr lang="de-DE"/>
                    </a:p>
                  </a:txBody>
                  <a:tcPr/>
                </a:tc>
                <a:tc gridSpan="2">
                  <a:txBody>
                    <a:bodyPr/>
                    <a:lstStyle/>
                    <a:p>
                      <a:pPr marL="0" marR="0" lvl="0" indent="0" algn="l" defTabSz="914400" rtl="0" eaLnBrk="1" fontAlgn="auto" latinLnBrk="0" hangingPunct="1">
                        <a:lnSpc>
                          <a:spcPct val="100000"/>
                        </a:lnSpc>
                        <a:spcBef>
                          <a:spcPts val="0"/>
                        </a:spcBef>
                        <a:spcAft>
                          <a:spcPts val="0"/>
                        </a:spcAft>
                        <a:buClr>
                          <a:schemeClr val="dk1"/>
                        </a:buClr>
                        <a:buSzPts val="3000"/>
                        <a:buFont typeface="Gill Sans"/>
                        <a:buNone/>
                        <a:tabLst/>
                        <a:defRPr/>
                      </a:pPr>
                      <a:r>
                        <a:rPr lang="de-DE" sz="2000" i="1" u="none" strike="noStrike" cap="none" dirty="0">
                          <a:latin typeface="Gill Sans"/>
                          <a:ea typeface="Gill Sans"/>
                          <a:cs typeface="Gill Sans"/>
                          <a:sym typeface="Gill Sans"/>
                        </a:rPr>
                        <a:t>Core </a:t>
                      </a:r>
                      <a:r>
                        <a:rPr lang="de-DE" sz="2000" i="1" u="none" strike="noStrike" cap="none" dirty="0" err="1">
                          <a:latin typeface="Gill Sans"/>
                          <a:ea typeface="Gill Sans"/>
                          <a:cs typeface="Gill Sans"/>
                          <a:sym typeface="Gill Sans"/>
                        </a:rPr>
                        <a:t>Activities</a:t>
                      </a:r>
                      <a:endParaRPr lang="de-DE" sz="2000" u="none" strike="noStrike" cap="none" dirty="0">
                        <a:latin typeface="Cambria"/>
                        <a:ea typeface="Cambria"/>
                        <a:cs typeface="Cambria"/>
                        <a:sym typeface="Cambria"/>
                      </a:endParaRPr>
                    </a:p>
                    <a:p>
                      <a:pPr marL="285750" indent="-2857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What are your core activities? </a:t>
                      </a:r>
                    </a:p>
                    <a:p>
                      <a:pPr marL="285750" indent="-2857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What the core activities are for you beneficiaries?</a:t>
                      </a:r>
                    </a:p>
                    <a:p>
                      <a:pPr marL="285750" indent="-2857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t>
                      </a:r>
                    </a:p>
                    <a:p>
                      <a:pPr marL="0" marR="0" lvl="0" indent="0" algn="l" rtl="0">
                        <a:lnSpc>
                          <a:spcPct val="100000"/>
                        </a:lnSpc>
                        <a:spcBef>
                          <a:spcPts val="0"/>
                        </a:spcBef>
                        <a:spcAft>
                          <a:spcPts val="0"/>
                        </a:spcAft>
                        <a:buClr>
                          <a:schemeClr val="dk1"/>
                        </a:buClr>
                        <a:buSzPts val="3000"/>
                        <a:buFont typeface="Gill Sans"/>
                        <a:buNone/>
                      </a:pPr>
                      <a:endParaRPr lang="de-DE" sz="2000" i="1" u="none" strike="noStrike" cap="none" dirty="0">
                        <a:latin typeface="Gill Sans"/>
                        <a:ea typeface="Gill Sans"/>
                        <a:cs typeface="Gill Sans"/>
                        <a:sym typeface="Gill Sans"/>
                      </a:endParaRPr>
                    </a:p>
                  </a:txBody>
                  <a:tcPr marL="47983" marR="47983" marT="0" marB="0">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solidFill>
                      <a:srgbClr val="FFFFFF"/>
                    </a:solidFill>
                  </a:tcPr>
                </a:tc>
                <a:tc hMerge="1">
                  <a:txBody>
                    <a:bodyPr/>
                    <a:lstStyle/>
                    <a:p>
                      <a:endParaRPr lang="de-DE" dirty="0"/>
                    </a:p>
                  </a:txBody>
                  <a:tcPr marL="71975" marR="71975" marT="0" marB="0">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solidFill>
                      <a:srgbClr val="FFFFFF"/>
                    </a:solidFill>
                  </a:tcPr>
                </a:tc>
                <a:tc vMerge="1">
                  <a:txBody>
                    <a:bodyPr/>
                    <a:lstStyle/>
                    <a:p>
                      <a:endParaRPr lang="de-DE"/>
                    </a:p>
                  </a:txBody>
                  <a:tcPr/>
                </a:tc>
                <a:extLst>
                  <a:ext uri="{0D108BD9-81ED-4DB2-BD59-A6C34878D82A}">
                    <a16:rowId xmlns:a16="http://schemas.microsoft.com/office/drawing/2014/main" val="10001"/>
                  </a:ext>
                </a:extLst>
              </a:tr>
              <a:tr h="1444836">
                <a:tc gridSpan="2">
                  <a:txBody>
                    <a:bodyPr/>
                    <a:lstStyle/>
                    <a:p>
                      <a:pPr marL="0" marR="0" lvl="0" indent="0" algn="l" rtl="0">
                        <a:lnSpc>
                          <a:spcPct val="100000"/>
                        </a:lnSpc>
                        <a:spcBef>
                          <a:spcPts val="0"/>
                        </a:spcBef>
                        <a:spcAft>
                          <a:spcPts val="0"/>
                        </a:spcAft>
                        <a:buClr>
                          <a:schemeClr val="dk1"/>
                        </a:buClr>
                        <a:buSzPts val="3000"/>
                        <a:buFont typeface="Gill Sans"/>
                        <a:buNone/>
                      </a:pPr>
                      <a:r>
                        <a:rPr lang="de-DE" sz="2000" i="1" u="none" strike="noStrike" cap="none" dirty="0">
                          <a:latin typeface="Gill Sans"/>
                          <a:ea typeface="Gill Sans"/>
                          <a:cs typeface="Gill Sans"/>
                          <a:sym typeface="Gill Sans"/>
                        </a:rPr>
                        <a:t>Resources</a:t>
                      </a:r>
                    </a:p>
                    <a:p>
                      <a:pPr marL="285750" indent="-285750" fontAlgn="base">
                        <a:buFont typeface="Arial" panose="020B0604020202020204" pitchFamily="34" charset="0"/>
                        <a:buChar char="•"/>
                      </a:pPr>
                      <a:r>
                        <a:rPr lang="en-US" sz="1200" dirty="0"/>
                        <a:t>What human resources will you need?</a:t>
                      </a:r>
                    </a:p>
                    <a:p>
                      <a:pPr marL="285750" indent="-285750" fontAlgn="base">
                        <a:buFont typeface="Arial" panose="020B0604020202020204" pitchFamily="34" charset="0"/>
                        <a:buChar char="•"/>
                      </a:pPr>
                      <a:r>
                        <a:rPr lang="en-US" sz="1200" dirty="0"/>
                        <a:t>What material resources will you need?</a:t>
                      </a:r>
                    </a:p>
                    <a:p>
                      <a:pPr marL="285750" indent="-285750" fontAlgn="base">
                        <a:buFont typeface="Arial" panose="020B0604020202020204" pitchFamily="34" charset="0"/>
                        <a:buChar char="•"/>
                      </a:pPr>
                      <a:r>
                        <a:rPr lang="en-US" sz="1200" dirty="0"/>
                        <a:t>What financial resources will you need?</a:t>
                      </a:r>
                    </a:p>
                    <a:p>
                      <a:pPr marL="285750" indent="-285750" fontAlgn="base">
                        <a:buFont typeface="Arial" panose="020B0604020202020204" pitchFamily="34" charset="0"/>
                        <a:buChar char="•"/>
                      </a:pPr>
                      <a:r>
                        <a:rPr lang="en-US" sz="1200" dirty="0"/>
                        <a:t>What know-how will you need?</a:t>
                      </a:r>
                    </a:p>
                    <a:p>
                      <a:pPr marL="285750" indent="-285750" fontAlgn="base">
                        <a:buFont typeface="Arial" panose="020B0604020202020204" pitchFamily="34" charset="0"/>
                        <a:buChar char="•"/>
                      </a:pPr>
                      <a:r>
                        <a:rPr lang="en-US" sz="1200" dirty="0"/>
                        <a:t>….</a:t>
                      </a:r>
                    </a:p>
                  </a:txBody>
                  <a:tcPr marL="47983" marR="47983"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hMerge="1">
                  <a:txBody>
                    <a:bodyPr/>
                    <a:lstStyle/>
                    <a:p>
                      <a:endParaRPr lang="de-DE"/>
                    </a:p>
                  </a:txBody>
                  <a:tcPr/>
                </a:tc>
                <a:tc gridSpan="2">
                  <a:txBody>
                    <a:bodyPr/>
                    <a:lstStyle/>
                    <a:p>
                      <a:pPr marL="0" marR="0" lvl="0" indent="0" algn="l" rtl="0">
                        <a:lnSpc>
                          <a:spcPct val="100000"/>
                        </a:lnSpc>
                        <a:spcBef>
                          <a:spcPts val="0"/>
                        </a:spcBef>
                        <a:spcAft>
                          <a:spcPts val="0"/>
                        </a:spcAft>
                        <a:buClr>
                          <a:schemeClr val="dk1"/>
                        </a:buClr>
                        <a:buSzPts val="3000"/>
                        <a:buFont typeface="Gill Sans"/>
                        <a:buNone/>
                      </a:pPr>
                      <a:r>
                        <a:rPr lang="de-DE" sz="2000" i="1" u="none" strike="noStrike" cap="none" dirty="0" err="1">
                          <a:latin typeface="Gill Sans"/>
                          <a:ea typeface="Gill Sans"/>
                          <a:cs typeface="Gill Sans"/>
                          <a:sym typeface="Gill Sans"/>
                        </a:rPr>
                        <a:t>Desired</a:t>
                      </a:r>
                      <a:r>
                        <a:rPr lang="de-DE" sz="2000" i="1" u="none" strike="noStrike" cap="none" dirty="0">
                          <a:latin typeface="Gill Sans"/>
                          <a:ea typeface="Gill Sans"/>
                          <a:cs typeface="Gill Sans"/>
                          <a:sym typeface="Gill Sans"/>
                        </a:rPr>
                        <a:t> Future State / Outputs</a:t>
                      </a:r>
                      <a:endParaRPr sz="2000" u="none" strike="noStrike" cap="none" dirty="0">
                        <a:latin typeface="Cambria"/>
                        <a:ea typeface="Cambria"/>
                        <a:cs typeface="Cambria"/>
                        <a:sym typeface="Cambria"/>
                      </a:endParaRPr>
                    </a:p>
                  </a:txBody>
                  <a:tcPr marL="47983" marR="47983" marT="0" marB="0">
                    <a:lnL w="19050" cap="flat" cmpd="sng" algn="ctr">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hMerge="1">
                  <a:txBody>
                    <a:bodyPr/>
                    <a:lstStyle/>
                    <a:p>
                      <a:endParaRPr lang="de-DE"/>
                    </a:p>
                  </a:txBody>
                  <a:tcPr/>
                </a:tc>
                <a:extLst>
                  <a:ext uri="{0D108BD9-81ED-4DB2-BD59-A6C34878D82A}">
                    <a16:rowId xmlns:a16="http://schemas.microsoft.com/office/drawing/2014/main" val="10002"/>
                  </a:ext>
                </a:extLst>
              </a:tr>
            </a:tbl>
          </a:graphicData>
        </a:graphic>
      </p:graphicFrame>
      <p:grpSp>
        <p:nvGrpSpPr>
          <p:cNvPr id="16" name="Gruppieren 15"/>
          <p:cNvGrpSpPr/>
          <p:nvPr/>
        </p:nvGrpSpPr>
        <p:grpSpPr>
          <a:xfrm>
            <a:off x="8512017" y="2341861"/>
            <a:ext cx="3657599" cy="2846223"/>
            <a:chOff x="7117106" y="2689863"/>
            <a:chExt cx="5486399" cy="4269334"/>
          </a:xfrm>
        </p:grpSpPr>
        <p:pic>
          <p:nvPicPr>
            <p:cNvPr id="18" name="Grafik 17"/>
            <p:cNvPicPr>
              <a:picLocks noChangeAspect="1"/>
            </p:cNvPicPr>
            <p:nvPr/>
          </p:nvPicPr>
          <p:blipFill rotWithShape="1">
            <a:blip r:embed="rId4">
              <a:extLst>
                <a:ext uri="{BEBA8EAE-BF5A-486C-A8C5-ECC9F3942E4B}">
                  <a14:imgProps xmlns:a14="http://schemas.microsoft.com/office/drawing/2010/main">
                    <a14:imgLayer r:embed="rId5">
                      <a14:imgEffect>
                        <a14:backgroundRemoval t="39934" b="53874" l="62279" r="66211"/>
                      </a14:imgEffect>
                    </a14:imgLayer>
                  </a14:imgProps>
                </a:ext>
              </a:extLst>
            </a:blip>
            <a:srcRect l="62028" t="38192" r="33793" b="44384"/>
            <a:stretch/>
          </p:blipFill>
          <p:spPr>
            <a:xfrm>
              <a:off x="7117106" y="2689863"/>
              <a:ext cx="5486399" cy="4269334"/>
            </a:xfrm>
            <a:prstGeom prst="rect">
              <a:avLst/>
            </a:prstGeom>
          </p:spPr>
        </p:pic>
        <p:sp>
          <p:nvSpPr>
            <p:cNvPr id="15" name="Textfeld 14"/>
            <p:cNvSpPr txBox="1"/>
            <p:nvPr/>
          </p:nvSpPr>
          <p:spPr>
            <a:xfrm rot="39469">
              <a:off x="7915487" y="4078267"/>
              <a:ext cx="3804465" cy="1492524"/>
            </a:xfrm>
            <a:prstGeom prst="rect">
              <a:avLst/>
            </a:prstGeom>
            <a:solidFill>
              <a:schemeClr val="bg1"/>
            </a:solidFill>
          </p:spPr>
          <p:txBody>
            <a:bodyPr wrap="square" rtlCol="0">
              <a:spAutoFit/>
            </a:bodyPr>
            <a:lstStyle/>
            <a:p>
              <a:pPr algn="ctr"/>
              <a:r>
                <a:rPr lang="en-US" sz="2933" b="1" dirty="0">
                  <a:solidFill>
                    <a:srgbClr val="002060"/>
                  </a:solidFill>
                  <a:latin typeface="Bahnschrift" panose="020B0502040204020203" pitchFamily="34" charset="0"/>
                </a:rPr>
                <a:t>Beneficiary Perspective</a:t>
              </a:r>
            </a:p>
          </p:txBody>
        </p:sp>
      </p:grpSp>
      <p:sp>
        <p:nvSpPr>
          <p:cNvPr id="25" name="Textfeld 24"/>
          <p:cNvSpPr txBox="1"/>
          <p:nvPr/>
        </p:nvSpPr>
        <p:spPr>
          <a:xfrm>
            <a:off x="4824274" y="4886143"/>
            <a:ext cx="3767084" cy="1200329"/>
          </a:xfrm>
          <a:prstGeom prst="rect">
            <a:avLst/>
          </a:prstGeom>
          <a:noFill/>
        </p:spPr>
        <p:txBody>
          <a:bodyPr wrap="square" rtlCol="0">
            <a:spAutoFit/>
          </a:bodyPr>
          <a:lstStyle/>
          <a:p>
            <a:pPr marL="190510" indent="-190510" fontAlgn="base">
              <a:buFont typeface="Arial" panose="020B0604020202020204" pitchFamily="34" charset="0"/>
              <a:buChar char="•"/>
            </a:pPr>
            <a:r>
              <a:rPr lang="en-US" sz="1200" dirty="0">
                <a:highlight>
                  <a:srgbClr val="00FFFF"/>
                </a:highlight>
              </a:rPr>
              <a:t>What needs of the target beneficiaries will you satisfy?</a:t>
            </a:r>
          </a:p>
          <a:p>
            <a:pPr marL="190510" indent="-190510" fontAlgn="base">
              <a:buFont typeface="Arial" panose="020B0604020202020204" pitchFamily="34" charset="0"/>
              <a:buChar char="•"/>
            </a:pPr>
            <a:r>
              <a:rPr lang="en-US" sz="1200" dirty="0">
                <a:highlight>
                  <a:srgbClr val="00FFFF"/>
                </a:highlight>
              </a:rPr>
              <a:t>What problem(s) will you solve for your target beneficiaries?</a:t>
            </a:r>
          </a:p>
          <a:p>
            <a:pPr marL="190510" indent="-190510" fontAlgn="base">
              <a:buFont typeface="Arial" panose="020B0604020202020204" pitchFamily="34" charset="0"/>
              <a:buChar char="•"/>
            </a:pPr>
            <a:r>
              <a:rPr lang="en-US" sz="1200" dirty="0">
                <a:highlight>
                  <a:srgbClr val="00FFFF"/>
                </a:highlight>
              </a:rPr>
              <a:t>What network or ecosystem will be created?</a:t>
            </a:r>
          </a:p>
          <a:p>
            <a:pPr marL="190510" indent="-190510" fontAlgn="base">
              <a:buFont typeface="Arial" panose="020B0604020202020204" pitchFamily="34" charset="0"/>
              <a:buChar char="•"/>
            </a:pPr>
            <a:r>
              <a:rPr lang="en-US" sz="1200" dirty="0">
                <a:highlight>
                  <a:srgbClr val="00FFFF"/>
                </a:highlight>
              </a:rPr>
              <a:t>…</a:t>
            </a:r>
          </a:p>
        </p:txBody>
      </p:sp>
    </p:spTree>
    <p:extLst>
      <p:ext uri="{BB962C8B-B14F-4D97-AF65-F5344CB8AC3E}">
        <p14:creationId xmlns:p14="http://schemas.microsoft.com/office/powerpoint/2010/main" val="1246850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F61511-C2DD-4922-9997-C4D989442944}"/>
              </a:ext>
            </a:extLst>
          </p:cNvPr>
          <p:cNvSpPr>
            <a:spLocks noGrp="1"/>
          </p:cNvSpPr>
          <p:nvPr>
            <p:ph type="title"/>
          </p:nvPr>
        </p:nvSpPr>
        <p:spPr>
          <a:xfrm>
            <a:off x="961644" y="4572003"/>
            <a:ext cx="10268712" cy="1169121"/>
          </a:xfrm>
        </p:spPr>
        <p:txBody>
          <a:bodyPr vert="horz" lIns="91440" tIns="45720" rIns="91440" bIns="45720" rtlCol="0" anchor="ctr">
            <a:normAutofit/>
          </a:bodyPr>
          <a:lstStyle/>
          <a:p>
            <a:pPr algn="ctr"/>
            <a:r>
              <a:rPr lang="en-US" sz="7200" dirty="0"/>
              <a:t>LET’S share</a:t>
            </a:r>
          </a:p>
        </p:txBody>
      </p:sp>
      <p:pic>
        <p:nvPicPr>
          <p:cNvPr id="5" name="Picture 4" descr="A picture containing text, spectacles, sunglasses, goggles&#10;&#10;Description automatically generated">
            <a:extLst>
              <a:ext uri="{FF2B5EF4-FFF2-40B4-BE49-F238E27FC236}">
                <a16:creationId xmlns:a16="http://schemas.microsoft.com/office/drawing/2014/main" id="{0D1F2B44-0E3C-41AA-853C-62B386D1F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792" y="639575"/>
            <a:ext cx="6222416" cy="3082664"/>
          </a:xfrm>
          <a:prstGeom prst="rect">
            <a:avLst/>
          </a:prstGeom>
        </p:spPr>
      </p:pic>
      <p:sp>
        <p:nvSpPr>
          <p:cNvPr id="4" name="Slide Number Placeholder 3">
            <a:extLst>
              <a:ext uri="{FF2B5EF4-FFF2-40B4-BE49-F238E27FC236}">
                <a16:creationId xmlns:a16="http://schemas.microsoft.com/office/drawing/2014/main" id="{ABCEC5A5-699F-481F-907C-81CFC4686D3A}"/>
              </a:ext>
            </a:extLst>
          </p:cNvPr>
          <p:cNvSpPr>
            <a:spLocks noGrp="1"/>
          </p:cNvSpPr>
          <p:nvPr>
            <p:ph type="sldNum" sz="quarter" idx="12"/>
          </p:nvPr>
        </p:nvSpPr>
        <p:spPr>
          <a:xfrm>
            <a:off x="10296144" y="6356350"/>
            <a:ext cx="932688" cy="365125"/>
          </a:xfrm>
        </p:spPr>
        <p:txBody>
          <a:bodyPr vert="horz" lIns="91440" tIns="45720" rIns="91440" bIns="45720" rtlCol="0" anchor="ctr">
            <a:normAutofit/>
          </a:bodyPr>
          <a:lstStyle/>
          <a:p>
            <a:pPr algn="l">
              <a:spcAft>
                <a:spcPts val="400"/>
              </a:spcAft>
              <a:defRPr/>
            </a:pPr>
            <a:fld id="{B6F15528-21DE-4FAA-801E-634DDDAF4B2B}" type="slidenum">
              <a:rPr lang="en-US">
                <a:solidFill>
                  <a:schemeClr val="bg1"/>
                </a:solidFill>
              </a:rPr>
              <a:pPr algn="l">
                <a:spcAft>
                  <a:spcPts val="400"/>
                </a:spcAft>
                <a:defRPr/>
              </a:pPr>
              <a:t>7</a:t>
            </a:fld>
            <a:endParaRPr lang="en-US">
              <a:solidFill>
                <a:schemeClr val="bg1"/>
              </a:solidFill>
            </a:endParaRPr>
          </a:p>
        </p:txBody>
      </p:sp>
    </p:spTree>
    <p:extLst>
      <p:ext uri="{BB962C8B-B14F-4D97-AF65-F5344CB8AC3E}">
        <p14:creationId xmlns:p14="http://schemas.microsoft.com/office/powerpoint/2010/main" val="1140907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10;&#10;Description automatically generated">
            <a:extLst>
              <a:ext uri="{FF2B5EF4-FFF2-40B4-BE49-F238E27FC236}">
                <a16:creationId xmlns:a16="http://schemas.microsoft.com/office/drawing/2014/main" id="{DB9BC3B2-0E69-48FD-A6C0-777391A2A55F}"/>
              </a:ext>
            </a:extLst>
          </p:cNvPr>
          <p:cNvPicPr>
            <a:picLocks noChangeAspect="1"/>
          </p:cNvPicPr>
          <p:nvPr/>
        </p:nvPicPr>
        <p:blipFill rotWithShape="1">
          <a:blip r:embed="rId2">
            <a:extLst>
              <a:ext uri="{28A0092B-C50C-407E-A947-70E740481C1C}">
                <a14:useLocalDpi xmlns:a14="http://schemas.microsoft.com/office/drawing/2010/main" val="0"/>
              </a:ext>
            </a:extLst>
          </a:blip>
          <a:srcRect r="3112" b="1"/>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1C2F3FA0-960A-435A-AC72-8ADCBF50F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1139"/>
            <a:ext cx="12192000" cy="164455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5E192D-8BAF-41FD-B7A9-C69DD889691A}"/>
              </a:ext>
            </a:extLst>
          </p:cNvPr>
          <p:cNvSpPr>
            <a:spLocks noGrp="1"/>
          </p:cNvSpPr>
          <p:nvPr>
            <p:ph type="title"/>
          </p:nvPr>
        </p:nvSpPr>
        <p:spPr>
          <a:xfrm>
            <a:off x="961644" y="4675366"/>
            <a:ext cx="10268712" cy="846223"/>
          </a:xfrm>
        </p:spPr>
        <p:txBody>
          <a:bodyPr vert="horz" lIns="91440" tIns="45720" rIns="91440" bIns="45720" rtlCol="0" anchor="b">
            <a:normAutofit/>
          </a:bodyPr>
          <a:lstStyle/>
          <a:p>
            <a:pPr algn="ctr"/>
            <a:r>
              <a:rPr lang="en-US" sz="5400">
                <a:solidFill>
                  <a:srgbClr val="FFFFFF"/>
                </a:solidFill>
              </a:rPr>
              <a:t>Tom casava case</a:t>
            </a:r>
          </a:p>
        </p:txBody>
      </p:sp>
    </p:spTree>
    <p:extLst>
      <p:ext uri="{BB962C8B-B14F-4D97-AF65-F5344CB8AC3E}">
        <p14:creationId xmlns:p14="http://schemas.microsoft.com/office/powerpoint/2010/main" val="1140066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up on a saucer&#10;&#10;Description automatically generated with medium confidence">
            <a:extLst>
              <a:ext uri="{FF2B5EF4-FFF2-40B4-BE49-F238E27FC236}">
                <a16:creationId xmlns:a16="http://schemas.microsoft.com/office/drawing/2014/main" id="{0F72992D-028B-4DC8-86BA-B0FDA05480FB}"/>
              </a:ext>
            </a:extLst>
          </p:cNvPr>
          <p:cNvPicPr>
            <a:picLocks noChangeAspect="1"/>
          </p:cNvPicPr>
          <p:nvPr/>
        </p:nvPicPr>
        <p:blipFill rotWithShape="1">
          <a:blip r:embed="rId2">
            <a:extLst>
              <a:ext uri="{28A0092B-C50C-407E-A947-70E740481C1C}">
                <a14:useLocalDpi xmlns:a14="http://schemas.microsoft.com/office/drawing/2010/main" val="0"/>
              </a:ext>
            </a:extLst>
          </a:blip>
          <a:srcRect t="10017"/>
          <a:stretch/>
        </p:blipFill>
        <p:spPr>
          <a:xfrm>
            <a:off x="13" y="1282"/>
            <a:ext cx="12191987" cy="6856718"/>
          </a:xfrm>
          <a:prstGeom prst="rect">
            <a:avLst/>
          </a:prstGeom>
        </p:spPr>
      </p:pic>
      <p:sp>
        <p:nvSpPr>
          <p:cNvPr id="2" name="Slide Number Placeholder 1">
            <a:extLst>
              <a:ext uri="{FF2B5EF4-FFF2-40B4-BE49-F238E27FC236}">
                <a16:creationId xmlns:a16="http://schemas.microsoft.com/office/drawing/2014/main" id="{D9539A3E-9C4D-431C-9E6D-2D96830E8C3D}"/>
              </a:ext>
            </a:extLst>
          </p:cNvPr>
          <p:cNvSpPr>
            <a:spLocks noGrp="1"/>
          </p:cNvSpPr>
          <p:nvPr>
            <p:ph type="sldNum" sz="quarter" idx="12"/>
          </p:nvPr>
        </p:nvSpPr>
        <p:spPr>
          <a:xfrm>
            <a:off x="8610600" y="6356350"/>
            <a:ext cx="2743200" cy="365125"/>
          </a:xfrm>
        </p:spPr>
        <p:txBody>
          <a:bodyPr>
            <a:normAutofit/>
          </a:bodyPr>
          <a:lstStyle/>
          <a:p>
            <a:pPr>
              <a:spcAft>
                <a:spcPts val="400"/>
              </a:spcAft>
            </a:pPr>
            <a:fld id="{B6F15528-21DE-4FAA-801E-634DDDAF4B2B}" type="slidenum">
              <a:rPr lang="en-US">
                <a:solidFill>
                  <a:srgbClr val="FFFFFF"/>
                </a:solidFill>
              </a:rPr>
              <a:pPr>
                <a:spcAft>
                  <a:spcPts val="400"/>
                </a:spcAft>
              </a:pPr>
              <a:t>9</a:t>
            </a:fld>
            <a:endParaRPr lang="en-US">
              <a:solidFill>
                <a:srgbClr val="FFFFFF"/>
              </a:solidFill>
            </a:endParaRPr>
          </a:p>
        </p:txBody>
      </p:sp>
      <p:sp>
        <p:nvSpPr>
          <p:cNvPr id="3" name="TextBox 2">
            <a:extLst>
              <a:ext uri="{FF2B5EF4-FFF2-40B4-BE49-F238E27FC236}">
                <a16:creationId xmlns:a16="http://schemas.microsoft.com/office/drawing/2014/main" id="{FC4ABAA3-0CAD-4AFB-BAAB-6789FA3FAD15}"/>
              </a:ext>
            </a:extLst>
          </p:cNvPr>
          <p:cNvSpPr txBox="1"/>
          <p:nvPr/>
        </p:nvSpPr>
        <p:spPr>
          <a:xfrm>
            <a:off x="8085761" y="2291136"/>
            <a:ext cx="2449581" cy="646331"/>
          </a:xfrm>
          <a:prstGeom prst="rect">
            <a:avLst/>
          </a:prstGeom>
          <a:noFill/>
        </p:spPr>
        <p:txBody>
          <a:bodyPr wrap="none" rtlCol="0">
            <a:spAutoFit/>
          </a:bodyPr>
          <a:lstStyle/>
          <a:p>
            <a:r>
              <a:rPr lang="en-US" sz="3600" dirty="0">
                <a:solidFill>
                  <a:schemeClr val="bg1"/>
                </a:solidFill>
              </a:rPr>
              <a:t>15 minutes</a:t>
            </a:r>
            <a:endParaRPr lang="en-GB" sz="3600" dirty="0">
              <a:solidFill>
                <a:schemeClr val="bg1"/>
              </a:solidFill>
            </a:endParaRPr>
          </a:p>
        </p:txBody>
      </p:sp>
    </p:spTree>
    <p:extLst>
      <p:ext uri="{BB962C8B-B14F-4D97-AF65-F5344CB8AC3E}">
        <p14:creationId xmlns:p14="http://schemas.microsoft.com/office/powerpoint/2010/main" val="3294585598"/>
      </p:ext>
    </p:extLst>
  </p:cSld>
  <p:clrMapOvr>
    <a:masterClrMapping/>
  </p:clrMapOvr>
</p:sld>
</file>

<file path=ppt/theme/theme1.xml><?xml version="1.0" encoding="utf-8"?>
<a:theme xmlns:a="http://schemas.openxmlformats.org/drawingml/2006/main" name="JuxtaposeVTI">
  <a:themeElements>
    <a:clrScheme name="AnalogousFromDarkSeedLeftStep">
      <a:dk1>
        <a:srgbClr val="000000"/>
      </a:dk1>
      <a:lt1>
        <a:srgbClr val="FFFFFF"/>
      </a:lt1>
      <a:dk2>
        <a:srgbClr val="1C2B31"/>
      </a:dk2>
      <a:lt2>
        <a:srgbClr val="F1F0F3"/>
      </a:lt2>
      <a:accent1>
        <a:srgbClr val="9AA81E"/>
      </a:accent1>
      <a:accent2>
        <a:srgbClr val="D09517"/>
      </a:accent2>
      <a:accent3>
        <a:srgbClr val="E75C29"/>
      </a:accent3>
      <a:accent4>
        <a:srgbClr val="D51734"/>
      </a:accent4>
      <a:accent5>
        <a:srgbClr val="E72995"/>
      </a:accent5>
      <a:accent6>
        <a:srgbClr val="D517D2"/>
      </a:accent6>
      <a:hlink>
        <a:srgbClr val="C14577"/>
      </a:hlink>
      <a:folHlink>
        <a:srgbClr val="7F7F7F"/>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1816</Words>
  <Application>Microsoft Office PowerPoint</Application>
  <PresentationFormat>Widescreen</PresentationFormat>
  <Paragraphs>210</Paragraphs>
  <Slides>34</Slides>
  <Notes>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34</vt:i4>
      </vt:variant>
    </vt:vector>
  </HeadingPairs>
  <TitlesOfParts>
    <vt:vector size="49" baseType="lpstr">
      <vt:lpstr>Arial</vt:lpstr>
      <vt:lpstr>Assistant</vt:lpstr>
      <vt:lpstr>Assistant Bold</vt:lpstr>
      <vt:lpstr>Bahnschrift</vt:lpstr>
      <vt:lpstr>Calibri</vt:lpstr>
      <vt:lpstr>Cambria</vt:lpstr>
      <vt:lpstr>Cormorant Garamond</vt:lpstr>
      <vt:lpstr>Cormorant Garamond Bold Bold</vt:lpstr>
      <vt:lpstr>Franklin Gothic Demi Cond</vt:lpstr>
      <vt:lpstr>Franklin Gothic Medium</vt:lpstr>
      <vt:lpstr>Gill Sans</vt:lpstr>
      <vt:lpstr>Gotham</vt:lpstr>
      <vt:lpstr>Open Sans</vt:lpstr>
      <vt:lpstr>Wingdings</vt:lpstr>
      <vt:lpstr>JuxtaposeVTI</vt:lpstr>
      <vt:lpstr>PowerPoint Presentation</vt:lpstr>
      <vt:lpstr>Welcome to day 3</vt:lpstr>
      <vt:lpstr>PowerPoint Presentation</vt:lpstr>
      <vt:lpstr>What shall we focus on</vt:lpstr>
      <vt:lpstr>PowerPoint Presentation</vt:lpstr>
      <vt:lpstr>PowerPoint Presentation</vt:lpstr>
      <vt:lpstr>LET’S share</vt:lpstr>
      <vt:lpstr>Tom casava case</vt:lpstr>
      <vt:lpstr>PowerPoint Presentation</vt:lpstr>
      <vt:lpstr>Prof. Nicholas ind</vt:lpstr>
      <vt:lpstr>PowerPoint Presentation</vt:lpstr>
      <vt:lpstr>Social  impact  canvas</vt:lpstr>
      <vt:lpstr>THIS TOOL WILL HELP YOU TO</vt:lpstr>
      <vt:lpstr>Let’s take a step back why do you need to measure the impact of a social business?</vt:lpstr>
      <vt:lpstr>Another example</vt:lpstr>
      <vt:lpstr>What should be measured? </vt:lpstr>
      <vt:lpstr>In a nutshell, as a social entrepreneur…</vt:lpstr>
      <vt:lpstr>But WHY measuring is important?</vt:lpstr>
      <vt:lpstr>Impact assessment</vt:lpstr>
      <vt:lpstr>What can be measured? SOME examples</vt:lpstr>
      <vt:lpstr>Back to the social impact tool</vt:lpstr>
      <vt:lpstr>HOW TO USE IT Step 1 </vt:lpstr>
      <vt:lpstr>HOW TO USE IT Step 2</vt:lpstr>
      <vt:lpstr>HOW TO USE IT Step 3</vt:lpstr>
      <vt:lpstr>HOW TO USE IT Step 4</vt:lpstr>
      <vt:lpstr>Questions? </vt:lpstr>
      <vt:lpstr>Let’s practice identifying impacts</vt:lpstr>
      <vt:lpstr>Let’s practice describing outcomes </vt:lpstr>
      <vt:lpstr>15 min </vt:lpstr>
      <vt:lpstr>Let’s practice  Setting performance measures</vt:lpstr>
      <vt:lpstr>Let’s practice  selecting strategies</vt:lpstr>
      <vt:lpstr>15 min to work on steps 3 and 4 on mural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Terzieva, Liliya</dc:creator>
  <cp:lastModifiedBy>Terzieva, Liliya</cp:lastModifiedBy>
  <cp:revision>3</cp:revision>
  <dcterms:created xsi:type="dcterms:W3CDTF">2021-02-04T17:42:30Z</dcterms:created>
  <dcterms:modified xsi:type="dcterms:W3CDTF">2021-02-05T18:04:04Z</dcterms:modified>
</cp:coreProperties>
</file>